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8" r:id="rId32"/>
    <p:sldId id="289" r:id="rId33"/>
    <p:sldId id="290" r:id="rId34"/>
    <p:sldId id="291" r:id="rId35"/>
    <p:sldId id="292" r:id="rId36"/>
    <p:sldId id="293" r:id="rId37"/>
    <p:sldId id="29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39" autoAdjust="0"/>
  </p:normalViewPr>
  <p:slideViewPr>
    <p:cSldViewPr>
      <p:cViewPr varScale="1">
        <p:scale>
          <a:sx n="96" d="100"/>
          <a:sy n="96" d="100"/>
        </p:scale>
        <p:origin x="414" y="6"/>
      </p:cViewPr>
      <p:guideLst>
        <p:guide orient="horz" pos="2160"/>
        <p:guide pos="2880"/>
      </p:guideLst>
    </p:cSldViewPr>
  </p:slideViewPr>
  <p:outlineViewPr>
    <p:cViewPr>
      <p:scale>
        <a:sx n="33" d="100"/>
        <a:sy n="33" d="100"/>
      </p:scale>
      <p:origin x="0" y="261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F7DC073-A75B-4A8F-8B20-10548825A208}" type="datetimeFigureOut">
              <a:rPr lang="en-US" smtClean="0"/>
              <a:t>1/24/2017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A3FC2BD-9463-4C76-A3EA-2207C206722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DC073-A75B-4A8F-8B20-10548825A20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DC073-A75B-4A8F-8B20-10548825A20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7DC073-A75B-4A8F-8B20-10548825A20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7DC073-A75B-4A8F-8B20-10548825A208}" type="datetimeFigureOut">
              <a:rPr lang="en-US" smtClean="0"/>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3FC2BD-9463-4C76-A3EA-2207C206722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7DC073-A75B-4A8F-8B20-10548825A208}"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F7DC073-A75B-4A8F-8B20-10548825A208}" type="datetimeFigureOut">
              <a:rPr lang="en-US" smtClean="0"/>
              <a:t>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F7DC073-A75B-4A8F-8B20-10548825A208}" type="datetimeFigureOut">
              <a:rPr lang="en-US" smtClean="0"/>
              <a:t>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DC073-A75B-4A8F-8B20-10548825A208}" type="datetimeFigureOut">
              <a:rPr lang="en-US" smtClean="0"/>
              <a:t>1/24/2017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7DC073-A75B-4A8F-8B20-10548825A208}"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3FC2BD-9463-4C76-A3EA-2207C206722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F7DC073-A75B-4A8F-8B20-10548825A208}" type="datetimeFigureOut">
              <a:rPr lang="en-US" smtClean="0"/>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A3FC2BD-9463-4C76-A3EA-2207C206722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F7DC073-A75B-4A8F-8B20-10548825A208}" type="datetimeFigureOut">
              <a:rPr lang="en-US" smtClean="0"/>
              <a:t>1/24/2017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A3FC2BD-9463-4C76-A3EA-2207C206722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YAMHILL </a:t>
            </a:r>
            <a:r>
              <a:rPr lang="en-US" dirty="0"/>
              <a:t>COUNTY</a:t>
            </a:r>
            <a:br>
              <a:rPr lang="en-US" dirty="0"/>
            </a:br>
            <a:r>
              <a:rPr lang="en-US" dirty="0"/>
              <a:t>HEALTH AND HUMAN SERIVCES</a:t>
            </a:r>
            <a:br>
              <a:rPr lang="en-US" dirty="0"/>
            </a:br>
            <a:endParaRPr lang="en-US" dirty="0"/>
          </a:p>
        </p:txBody>
      </p:sp>
      <p:sp>
        <p:nvSpPr>
          <p:cNvPr id="3" name="Subtitle 2"/>
          <p:cNvSpPr>
            <a:spLocks noGrp="1"/>
          </p:cNvSpPr>
          <p:nvPr>
            <p:ph type="subTitle" idx="1"/>
          </p:nvPr>
        </p:nvSpPr>
        <p:spPr>
          <a:xfrm>
            <a:off x="533400" y="3228536"/>
            <a:ext cx="8229600" cy="1752600"/>
          </a:xfrm>
        </p:spPr>
        <p:txBody>
          <a:bodyPr>
            <a:normAutofit/>
          </a:bodyPr>
          <a:lstStyle/>
          <a:p>
            <a:r>
              <a:rPr lang="en-US" sz="4000" dirty="0" smtClean="0"/>
              <a:t>COMMUNITY WORKER SAFETY TRAINING GUIDE</a:t>
            </a:r>
            <a:endParaRPr lang="en-US" sz="4000" dirty="0"/>
          </a:p>
        </p:txBody>
      </p:sp>
    </p:spTree>
    <p:extLst>
      <p:ext uri="{BB962C8B-B14F-4D97-AF65-F5344CB8AC3E}">
        <p14:creationId xmlns:p14="http://schemas.microsoft.com/office/powerpoint/2010/main" val="641923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Car Safety </a:t>
            </a:r>
            <a:endParaRPr lang="en-US" b="1" dirty="0"/>
          </a:p>
        </p:txBody>
      </p:sp>
      <p:sp>
        <p:nvSpPr>
          <p:cNvPr id="3" name="Content Placeholder 2"/>
          <p:cNvSpPr>
            <a:spLocks noGrp="1"/>
          </p:cNvSpPr>
          <p:nvPr>
            <p:ph idx="1"/>
          </p:nvPr>
        </p:nvSpPr>
        <p:spPr/>
        <p:txBody>
          <a:bodyPr>
            <a:normAutofit fontScale="92500" lnSpcReduction="20000"/>
          </a:bodyPr>
          <a:lstStyle/>
          <a:p>
            <a:r>
              <a:rPr lang="en-US" dirty="0"/>
              <a:t>Keep your car in good </a:t>
            </a:r>
            <a:r>
              <a:rPr lang="en-US" dirty="0" smtClean="0"/>
              <a:t>repair or use a County car. </a:t>
            </a:r>
          </a:p>
          <a:p>
            <a:pPr marL="0" indent="0">
              <a:buNone/>
            </a:pPr>
            <a:endParaRPr lang="en-US" dirty="0" smtClean="0"/>
          </a:p>
          <a:p>
            <a:pPr lvl="0"/>
            <a:r>
              <a:rPr lang="en-US" dirty="0"/>
              <a:t>Check with the Office Manager if the County car needs service through the county.</a:t>
            </a:r>
            <a:br>
              <a:rPr lang="en-US" dirty="0"/>
            </a:br>
            <a:endParaRPr lang="en-US" dirty="0"/>
          </a:p>
          <a:p>
            <a:pPr lvl="0"/>
            <a:r>
              <a:rPr lang="en-US" dirty="0"/>
              <a:t>Be sure your fuel tank is full.</a:t>
            </a:r>
            <a:br>
              <a:rPr lang="en-US" dirty="0"/>
            </a:br>
            <a:endParaRPr lang="en-US" dirty="0"/>
          </a:p>
          <a:p>
            <a:pPr lvl="0"/>
            <a:r>
              <a:rPr lang="en-US" dirty="0"/>
              <a:t>Drive with the car doors locked, and car windows rolled up.</a:t>
            </a:r>
            <a:br>
              <a:rPr lang="en-US" dirty="0"/>
            </a:br>
            <a:endParaRPr lang="en-US" dirty="0"/>
          </a:p>
          <a:p>
            <a:r>
              <a:rPr lang="en-US" dirty="0"/>
              <a:t>Always lock your car and remember to lock the car when bringing it back from a visit.</a:t>
            </a:r>
            <a:br>
              <a:rPr lang="en-US" dirty="0"/>
            </a:br>
            <a:endParaRPr lang="en-US" dirty="0"/>
          </a:p>
        </p:txBody>
      </p:sp>
    </p:spTree>
    <p:extLst>
      <p:ext uri="{BB962C8B-B14F-4D97-AF65-F5344CB8AC3E}">
        <p14:creationId xmlns:p14="http://schemas.microsoft.com/office/powerpoint/2010/main" val="68295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Car Safety </a:t>
            </a:r>
            <a:endParaRPr lang="en-US" dirty="0"/>
          </a:p>
        </p:txBody>
      </p:sp>
      <p:sp>
        <p:nvSpPr>
          <p:cNvPr id="3" name="Content Placeholder 2"/>
          <p:cNvSpPr>
            <a:spLocks noGrp="1"/>
          </p:cNvSpPr>
          <p:nvPr>
            <p:ph idx="1"/>
          </p:nvPr>
        </p:nvSpPr>
        <p:spPr/>
        <p:txBody>
          <a:bodyPr/>
          <a:lstStyle/>
          <a:p>
            <a:pPr lvl="0"/>
            <a:r>
              <a:rPr lang="en-US" dirty="0"/>
              <a:t>Always carry your keys in your hand when you are leaving the office to go to your car, from your home to your car, or from an appointment back to your car.</a:t>
            </a:r>
            <a:br>
              <a:rPr lang="en-US" dirty="0"/>
            </a:br>
            <a:endParaRPr lang="en-US" dirty="0"/>
          </a:p>
          <a:p>
            <a:endParaRPr lang="en-US" dirty="0"/>
          </a:p>
        </p:txBody>
      </p:sp>
    </p:spTree>
    <p:extLst>
      <p:ext uri="{BB962C8B-B14F-4D97-AF65-F5344CB8AC3E}">
        <p14:creationId xmlns:p14="http://schemas.microsoft.com/office/powerpoint/2010/main" val="2105677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Neighborhood Surveillance </a:t>
            </a:r>
            <a:endParaRPr lang="en-US" b="1" dirty="0"/>
          </a:p>
        </p:txBody>
      </p:sp>
      <p:sp>
        <p:nvSpPr>
          <p:cNvPr id="3" name="Content Placeholder 2"/>
          <p:cNvSpPr>
            <a:spLocks noGrp="1"/>
          </p:cNvSpPr>
          <p:nvPr>
            <p:ph idx="1"/>
          </p:nvPr>
        </p:nvSpPr>
        <p:spPr/>
        <p:txBody>
          <a:bodyPr>
            <a:normAutofit fontScale="92500" lnSpcReduction="20000"/>
          </a:bodyPr>
          <a:lstStyle/>
          <a:p>
            <a:pPr lvl="0"/>
            <a:r>
              <a:rPr lang="en-US" dirty="0"/>
              <a:t>Pay attention to what is happening around you.  </a:t>
            </a:r>
            <a:br>
              <a:rPr lang="en-US" dirty="0"/>
            </a:br>
            <a:endParaRPr lang="en-US" dirty="0"/>
          </a:p>
          <a:p>
            <a:pPr lvl="0"/>
            <a:r>
              <a:rPr lang="en-US" dirty="0"/>
              <a:t>Drive around the area and observe surroundings.</a:t>
            </a:r>
            <a:br>
              <a:rPr lang="en-US" dirty="0"/>
            </a:br>
            <a:endParaRPr lang="en-US" dirty="0"/>
          </a:p>
          <a:p>
            <a:pPr lvl="0"/>
            <a:r>
              <a:rPr lang="en-US" dirty="0"/>
              <a:t>Look for places to go in case of an emergency.</a:t>
            </a:r>
            <a:br>
              <a:rPr lang="en-US" dirty="0"/>
            </a:br>
            <a:endParaRPr lang="en-US" dirty="0"/>
          </a:p>
          <a:p>
            <a:pPr lvl="0"/>
            <a:r>
              <a:rPr lang="en-US" dirty="0"/>
              <a:t>Observe the activity near the location of the site visit. </a:t>
            </a:r>
            <a:br>
              <a:rPr lang="en-US" dirty="0"/>
            </a:br>
            <a:endParaRPr lang="en-US" dirty="0"/>
          </a:p>
          <a:p>
            <a:r>
              <a:rPr lang="en-US" dirty="0"/>
              <a:t>Avoid groups of people who may be drinking/ fighting/ yelling. </a:t>
            </a:r>
            <a:endParaRPr lang="en-US" dirty="0" smtClean="0"/>
          </a:p>
          <a:p>
            <a:pPr marL="0" indent="0">
              <a:buNone/>
            </a:pPr>
            <a:endParaRPr lang="en-US" dirty="0" smtClean="0"/>
          </a:p>
          <a:p>
            <a:r>
              <a:rPr lang="en-US" dirty="0"/>
              <a:t>Homes may appear to be innocuous but, in reality, may be a methamphetamine lab – pay attention.</a:t>
            </a:r>
          </a:p>
        </p:txBody>
      </p:sp>
    </p:spTree>
    <p:extLst>
      <p:ext uri="{BB962C8B-B14F-4D97-AF65-F5344CB8AC3E}">
        <p14:creationId xmlns:p14="http://schemas.microsoft.com/office/powerpoint/2010/main" val="2149078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Neighborhood Surveillance </a:t>
            </a:r>
            <a:endParaRPr lang="en-US" dirty="0"/>
          </a:p>
        </p:txBody>
      </p:sp>
      <p:sp>
        <p:nvSpPr>
          <p:cNvPr id="3" name="Content Placeholder 2"/>
          <p:cNvSpPr>
            <a:spLocks noGrp="1"/>
          </p:cNvSpPr>
          <p:nvPr>
            <p:ph idx="1"/>
          </p:nvPr>
        </p:nvSpPr>
        <p:spPr/>
        <p:txBody>
          <a:bodyPr>
            <a:normAutofit/>
          </a:bodyPr>
          <a:lstStyle/>
          <a:p>
            <a:r>
              <a:rPr lang="en-US" sz="2400" dirty="0"/>
              <a:t>Be cautious of all animals, even if they appear to be restrained in some manner</a:t>
            </a:r>
            <a:r>
              <a:rPr lang="en-US" sz="2400" dirty="0" smtClean="0"/>
              <a:t>.</a:t>
            </a:r>
          </a:p>
          <a:p>
            <a:pPr marL="0" indent="0">
              <a:buNone/>
            </a:pPr>
            <a:endParaRPr lang="en-US" sz="2400" dirty="0" smtClean="0"/>
          </a:p>
          <a:p>
            <a:r>
              <a:rPr lang="en-US" sz="2400" dirty="0"/>
              <a:t>Pay attention to signs like No Trespassing, Beware of the Dog, as they may be an indicator of the resident’s attitude towards </a:t>
            </a:r>
            <a:r>
              <a:rPr lang="en-US" sz="2400" dirty="0" smtClean="0"/>
              <a:t>strangers.</a:t>
            </a:r>
          </a:p>
          <a:p>
            <a:pPr marL="0" indent="0">
              <a:buNone/>
            </a:pPr>
            <a:endParaRPr lang="en-US" sz="2400" dirty="0"/>
          </a:p>
          <a:p>
            <a:r>
              <a:rPr lang="en-US" sz="2400" dirty="0" smtClean="0"/>
              <a:t>Be </a:t>
            </a:r>
            <a:r>
              <a:rPr lang="en-US" sz="2400" dirty="0"/>
              <a:t>aware of signs that indicate the presence of an animal, i.e. food or water dish, path around the yard made by an animal, etc. </a:t>
            </a:r>
            <a:endParaRPr lang="en-US" sz="2400" dirty="0" smtClean="0"/>
          </a:p>
          <a:p>
            <a:pPr marL="0" indent="0">
              <a:buNone/>
            </a:pPr>
            <a:endParaRPr lang="en-US" dirty="0" smtClean="0"/>
          </a:p>
        </p:txBody>
      </p:sp>
    </p:spTree>
    <p:extLst>
      <p:ext uri="{BB962C8B-B14F-4D97-AF65-F5344CB8AC3E}">
        <p14:creationId xmlns:p14="http://schemas.microsoft.com/office/powerpoint/2010/main" val="2598392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Neighborhood Surveillance </a:t>
            </a:r>
            <a:endParaRPr lang="en-US" dirty="0"/>
          </a:p>
        </p:txBody>
      </p:sp>
      <p:sp>
        <p:nvSpPr>
          <p:cNvPr id="3" name="Content Placeholder 2"/>
          <p:cNvSpPr>
            <a:spLocks noGrp="1"/>
          </p:cNvSpPr>
          <p:nvPr>
            <p:ph idx="1"/>
          </p:nvPr>
        </p:nvSpPr>
        <p:spPr/>
        <p:txBody>
          <a:bodyPr/>
          <a:lstStyle/>
          <a:p>
            <a:r>
              <a:rPr lang="en-US" dirty="0"/>
              <a:t>Be aware of signs that indicate the presence of an animal, i.e. food or water dish, path around the yard made by an animal, etc. </a:t>
            </a:r>
            <a:endParaRPr lang="en-US" dirty="0" smtClean="0"/>
          </a:p>
          <a:p>
            <a:endParaRPr lang="en-US" dirty="0"/>
          </a:p>
          <a:p>
            <a:endParaRPr lang="en-US" dirty="0" smtClean="0"/>
          </a:p>
          <a:p>
            <a:endParaRPr lang="en-US" dirty="0"/>
          </a:p>
          <a:p>
            <a:pPr marL="0" indent="0">
              <a:buNone/>
            </a:pPr>
            <a:endParaRPr lang="en-US" dirty="0"/>
          </a:p>
          <a:p>
            <a:pPr lvl="0"/>
            <a:r>
              <a:rPr lang="en-US" b="1" dirty="0"/>
              <a:t>TRUST YOUR </a:t>
            </a:r>
            <a:r>
              <a:rPr lang="en-US" b="1" dirty="0" smtClean="0"/>
              <a:t>INSTINCTS</a:t>
            </a:r>
            <a:endParaRPr lang="en-US" dirty="0"/>
          </a:p>
          <a:p>
            <a:endParaRPr lang="en-US" dirty="0"/>
          </a:p>
        </p:txBody>
      </p:sp>
    </p:spTree>
    <p:extLst>
      <p:ext uri="{BB962C8B-B14F-4D97-AF65-F5344CB8AC3E}">
        <p14:creationId xmlns:p14="http://schemas.microsoft.com/office/powerpoint/2010/main" val="436367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Parking and Leaving Your Car</a:t>
            </a:r>
            <a:endParaRPr lang="en-US" b="1" dirty="0"/>
          </a:p>
        </p:txBody>
      </p:sp>
      <p:sp>
        <p:nvSpPr>
          <p:cNvPr id="3" name="Content Placeholder 2"/>
          <p:cNvSpPr>
            <a:spLocks noGrp="1"/>
          </p:cNvSpPr>
          <p:nvPr>
            <p:ph idx="1"/>
          </p:nvPr>
        </p:nvSpPr>
        <p:spPr/>
        <p:txBody>
          <a:bodyPr>
            <a:normAutofit fontScale="92500" lnSpcReduction="10000"/>
          </a:bodyPr>
          <a:lstStyle/>
          <a:p>
            <a:pPr lvl="0"/>
            <a:r>
              <a:rPr lang="en-US" dirty="0"/>
              <a:t>Choose a parking area that is in the open, near a light source &amp; offers the safest walking route to your visitation site.</a:t>
            </a:r>
            <a:br>
              <a:rPr lang="en-US" dirty="0"/>
            </a:br>
            <a:endParaRPr lang="en-US" dirty="0"/>
          </a:p>
          <a:p>
            <a:pPr lvl="0"/>
            <a:r>
              <a:rPr lang="en-US" dirty="0"/>
              <a:t>Park on the street instead of the driveway so that there is no danger of your car being blocked when you leave.</a:t>
            </a:r>
            <a:br>
              <a:rPr lang="en-US" dirty="0"/>
            </a:br>
            <a:endParaRPr lang="en-US" dirty="0"/>
          </a:p>
          <a:p>
            <a:r>
              <a:rPr lang="en-US" dirty="0"/>
              <a:t>Park in the direction you want to go when leaving the appointment</a:t>
            </a:r>
            <a:r>
              <a:rPr lang="en-US" dirty="0" smtClean="0"/>
              <a:t>.</a:t>
            </a:r>
          </a:p>
          <a:p>
            <a:pPr marL="0" indent="0">
              <a:buNone/>
            </a:pPr>
            <a:endParaRPr lang="en-US" dirty="0" smtClean="0"/>
          </a:p>
          <a:p>
            <a:r>
              <a:rPr lang="en-US" dirty="0"/>
              <a:t>Beware of dead-end streets.</a:t>
            </a:r>
            <a:br>
              <a:rPr lang="en-US" dirty="0"/>
            </a:br>
            <a:endParaRPr lang="en-US" dirty="0"/>
          </a:p>
        </p:txBody>
      </p:sp>
    </p:spTree>
    <p:extLst>
      <p:ext uri="{BB962C8B-B14F-4D97-AF65-F5344CB8AC3E}">
        <p14:creationId xmlns:p14="http://schemas.microsoft.com/office/powerpoint/2010/main" val="4044717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Parking and Leaving Your Car</a:t>
            </a:r>
            <a:endParaRPr lang="en-US" dirty="0"/>
          </a:p>
        </p:txBody>
      </p:sp>
      <p:sp>
        <p:nvSpPr>
          <p:cNvPr id="3" name="Content Placeholder 2"/>
          <p:cNvSpPr>
            <a:spLocks noGrp="1"/>
          </p:cNvSpPr>
          <p:nvPr>
            <p:ph idx="1"/>
          </p:nvPr>
        </p:nvSpPr>
        <p:spPr/>
        <p:txBody>
          <a:bodyPr>
            <a:normAutofit fontScale="92500" lnSpcReduction="20000"/>
          </a:bodyPr>
          <a:lstStyle/>
          <a:p>
            <a:r>
              <a:rPr lang="en-US" dirty="0"/>
              <a:t>Remember that parking in front of the client’s location is the shortest distance for you to return to the car quickly</a:t>
            </a:r>
            <a:r>
              <a:rPr lang="en-US" dirty="0" smtClean="0"/>
              <a:t>.</a:t>
            </a:r>
          </a:p>
          <a:p>
            <a:pPr marL="0" indent="0">
              <a:buNone/>
            </a:pPr>
            <a:endParaRPr lang="en-US" dirty="0" smtClean="0"/>
          </a:p>
          <a:p>
            <a:r>
              <a:rPr lang="en-US" dirty="0"/>
              <a:t>Make sure you have left nothing of value visible inside your car before leaving the vehicle</a:t>
            </a:r>
            <a:r>
              <a:rPr lang="en-US" dirty="0" smtClean="0"/>
              <a:t>.</a:t>
            </a:r>
          </a:p>
          <a:p>
            <a:pPr marL="0" indent="0">
              <a:buNone/>
            </a:pPr>
            <a:endParaRPr lang="en-US" dirty="0" smtClean="0"/>
          </a:p>
          <a:p>
            <a:r>
              <a:rPr lang="en-US" dirty="0"/>
              <a:t>Always lock your car</a:t>
            </a:r>
            <a:r>
              <a:rPr lang="en-US" dirty="0" smtClean="0"/>
              <a:t>.</a:t>
            </a:r>
          </a:p>
          <a:p>
            <a:endParaRPr lang="en-US" dirty="0"/>
          </a:p>
          <a:p>
            <a:r>
              <a:rPr lang="en-US" dirty="0" smtClean="0"/>
              <a:t>Attract </a:t>
            </a:r>
            <a:r>
              <a:rPr lang="en-US" dirty="0"/>
              <a:t>the attention of the homeowner if animals are loose &amp; pose a threat to your safety.  Ask the owner to hold or remove the animals.</a:t>
            </a:r>
            <a:br>
              <a:rPr lang="en-US" dirty="0"/>
            </a:br>
            <a:r>
              <a:rPr lang="en-US" dirty="0"/>
              <a:t/>
            </a:r>
            <a:br>
              <a:rPr lang="en-US" dirty="0"/>
            </a:br>
            <a:endParaRPr lang="en-US" dirty="0"/>
          </a:p>
        </p:txBody>
      </p:sp>
    </p:spTree>
    <p:extLst>
      <p:ext uri="{BB962C8B-B14F-4D97-AF65-F5344CB8AC3E}">
        <p14:creationId xmlns:p14="http://schemas.microsoft.com/office/powerpoint/2010/main" val="3161795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Parking and Leaving Your Car</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Take the least amount of necessary equipment on an initial visit or anytime you want to leave your hands free</a:t>
            </a:r>
            <a:r>
              <a:rPr lang="en-US" dirty="0" smtClean="0"/>
              <a:t>.</a:t>
            </a:r>
            <a:r>
              <a:rPr lang="en-US" dirty="0"/>
              <a:t/>
            </a:r>
            <a:br>
              <a:rPr lang="en-US" dirty="0"/>
            </a:br>
            <a:endParaRPr lang="en-US" dirty="0"/>
          </a:p>
          <a:p>
            <a:r>
              <a:rPr lang="en-US" dirty="0"/>
              <a:t>Know where the apartment manager’s office is located if you have to park in visitor parking space a long distance from your appointment location</a:t>
            </a:r>
            <a:r>
              <a:rPr lang="en-US" dirty="0" smtClean="0"/>
              <a:t>.</a:t>
            </a:r>
          </a:p>
          <a:p>
            <a:pPr marL="0" indent="0">
              <a:buNone/>
            </a:pPr>
            <a:endParaRPr lang="en-US" dirty="0" smtClean="0"/>
          </a:p>
          <a:p>
            <a:r>
              <a:rPr lang="en-US" dirty="0"/>
              <a:t>Try to park where you can see your car from inside the visitation </a:t>
            </a:r>
            <a:r>
              <a:rPr lang="en-US" dirty="0" smtClean="0"/>
              <a:t>site.</a:t>
            </a:r>
          </a:p>
          <a:p>
            <a:pPr marL="0" indent="0">
              <a:buNone/>
            </a:pPr>
            <a:endParaRPr lang="en-US" dirty="0" smtClean="0"/>
          </a:p>
          <a:p>
            <a:r>
              <a:rPr lang="en-US" dirty="0"/>
              <a:t>Be extremely cautious after hours.</a:t>
            </a:r>
            <a:br>
              <a:rPr lang="en-US" dirty="0"/>
            </a:br>
            <a:endParaRPr lang="en-US" dirty="0"/>
          </a:p>
        </p:txBody>
      </p:sp>
    </p:spTree>
    <p:extLst>
      <p:ext uri="{BB962C8B-B14F-4D97-AF65-F5344CB8AC3E}">
        <p14:creationId xmlns:p14="http://schemas.microsoft.com/office/powerpoint/2010/main" val="1575782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Approaching the Dwelling</a:t>
            </a:r>
            <a:endParaRPr lang="en-US" b="1" dirty="0"/>
          </a:p>
        </p:txBody>
      </p:sp>
      <p:sp>
        <p:nvSpPr>
          <p:cNvPr id="3" name="Content Placeholder 2"/>
          <p:cNvSpPr>
            <a:spLocks noGrp="1"/>
          </p:cNvSpPr>
          <p:nvPr>
            <p:ph idx="1"/>
          </p:nvPr>
        </p:nvSpPr>
        <p:spPr/>
        <p:txBody>
          <a:bodyPr>
            <a:normAutofit fontScale="92500" lnSpcReduction="20000"/>
          </a:bodyPr>
          <a:lstStyle/>
          <a:p>
            <a:pPr lvl="0"/>
            <a:r>
              <a:rPr lang="en-US" dirty="0"/>
              <a:t>Announce your presence when arriving so you don’t surprise anyone.  </a:t>
            </a:r>
            <a:endParaRPr lang="en-US" dirty="0" smtClean="0"/>
          </a:p>
          <a:p>
            <a:pPr marL="0" lvl="0" indent="0">
              <a:buNone/>
            </a:pPr>
            <a:endParaRPr lang="en-US" dirty="0"/>
          </a:p>
          <a:p>
            <a:pPr lvl="0"/>
            <a:r>
              <a:rPr lang="en-US" dirty="0"/>
              <a:t>Rattle the gate to see if dogs are present before opening it.</a:t>
            </a:r>
            <a:br>
              <a:rPr lang="en-US" dirty="0"/>
            </a:br>
            <a:endParaRPr lang="en-US" dirty="0"/>
          </a:p>
          <a:p>
            <a:pPr lvl="0"/>
            <a:r>
              <a:rPr lang="en-US" dirty="0"/>
              <a:t>Maintain a self-confident, self-assured posture and attitude.  Walk briskly, with purpose, looking around to identify potentially hazardous situations</a:t>
            </a:r>
            <a:r>
              <a:rPr lang="en-US" dirty="0" smtClean="0"/>
              <a:t>.</a:t>
            </a:r>
          </a:p>
          <a:p>
            <a:pPr lvl="0"/>
            <a:endParaRPr lang="en-US" dirty="0" smtClean="0"/>
          </a:p>
          <a:p>
            <a:r>
              <a:rPr lang="en-US" dirty="0"/>
              <a:t>Keep to the middle of the sidewalk and sidestep dark alleyways, bars, and groups of loiterers whenever possible.</a:t>
            </a:r>
            <a:br>
              <a:rPr lang="en-US" dirty="0"/>
            </a:br>
            <a:r>
              <a:rPr lang="en-US" dirty="0"/>
              <a:t/>
            </a:r>
            <a:br>
              <a:rPr lang="en-US" dirty="0"/>
            </a:br>
            <a:endParaRPr lang="en-US" dirty="0"/>
          </a:p>
          <a:p>
            <a:endParaRPr lang="en-US" dirty="0"/>
          </a:p>
        </p:txBody>
      </p:sp>
    </p:spTree>
    <p:extLst>
      <p:ext uri="{BB962C8B-B14F-4D97-AF65-F5344CB8AC3E}">
        <p14:creationId xmlns:p14="http://schemas.microsoft.com/office/powerpoint/2010/main" val="2925381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Approaching the Dwelling</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Be aware of other regular visitors in the community, like the mailperson, who can advise you of hazards, such as dogs, or come to your assistance, if needed.</a:t>
            </a:r>
            <a:br>
              <a:rPr lang="en-US" dirty="0"/>
            </a:br>
            <a:endParaRPr lang="en-US" dirty="0"/>
          </a:p>
          <a:p>
            <a:pPr lvl="0"/>
            <a:r>
              <a:rPr lang="en-US" dirty="0"/>
              <a:t>Look for another entrance if a group is blocking the doorway to your client’s site.  If there isn’t another entrance and the group seems hostile, walk away and reschedule your visit.</a:t>
            </a:r>
            <a:br>
              <a:rPr lang="en-US" dirty="0"/>
            </a:br>
            <a:endParaRPr lang="en-US" dirty="0"/>
          </a:p>
          <a:p>
            <a:pPr lvl="0"/>
            <a:r>
              <a:rPr lang="en-US" dirty="0"/>
              <a:t>Maintain a professional demeanor if you are verbally confronted.  Report your response directly and don’t attempt to answer verbal challenges.</a:t>
            </a:r>
          </a:p>
          <a:p>
            <a:endParaRPr lang="en-US" dirty="0"/>
          </a:p>
        </p:txBody>
      </p:sp>
    </p:spTree>
    <p:extLst>
      <p:ext uri="{BB962C8B-B14F-4D97-AF65-F5344CB8AC3E}">
        <p14:creationId xmlns:p14="http://schemas.microsoft.com/office/powerpoint/2010/main" val="1319772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These safety guidelines have been developed to assist Health and Human </a:t>
            </a:r>
            <a:r>
              <a:rPr lang="en-US" dirty="0" smtClean="0"/>
              <a:t>Services </a:t>
            </a:r>
            <a:r>
              <a:rPr lang="en-US" dirty="0"/>
              <a:t>(HHS) workers, who conduct their business in the field, develop appropriate safety policies and procedures to minimize the threat to personal safety.  By the very nature of their work, these employees visit houses, businesses, and other community sites where the environment cannot be controlled.  </a:t>
            </a:r>
          </a:p>
          <a:p>
            <a:endParaRPr lang="en-US" dirty="0"/>
          </a:p>
          <a:p>
            <a:r>
              <a:rPr lang="en-US" dirty="0"/>
              <a:t>The responsibility for personal safety rests with the employee conducting the on-site visit.  The decision to initiate or to continue an on-site/home visit is at the discretion of the employee based on perception of safety.</a:t>
            </a:r>
          </a:p>
          <a:p>
            <a:endParaRPr lang="en-US" dirty="0"/>
          </a:p>
        </p:txBody>
      </p:sp>
    </p:spTree>
    <p:extLst>
      <p:ext uri="{BB962C8B-B14F-4D97-AF65-F5344CB8AC3E}">
        <p14:creationId xmlns:p14="http://schemas.microsoft.com/office/powerpoint/2010/main" val="801688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Approaching the Dwelling</a:t>
            </a:r>
            <a:endParaRPr lang="en-US" dirty="0"/>
          </a:p>
        </p:txBody>
      </p:sp>
      <p:sp>
        <p:nvSpPr>
          <p:cNvPr id="3" name="Content Placeholder 2"/>
          <p:cNvSpPr>
            <a:spLocks noGrp="1"/>
          </p:cNvSpPr>
          <p:nvPr>
            <p:ph idx="1"/>
          </p:nvPr>
        </p:nvSpPr>
        <p:spPr/>
        <p:txBody>
          <a:bodyPr>
            <a:normAutofit fontScale="92500" lnSpcReduction="10000"/>
          </a:bodyPr>
          <a:lstStyle/>
          <a:p>
            <a:pPr lvl="0"/>
            <a:r>
              <a:rPr lang="en-US" b="1" dirty="0"/>
              <a:t>TRUST YOUR INSTINCTS.</a:t>
            </a:r>
            <a:r>
              <a:rPr lang="en-US" b="1" i="1" dirty="0"/>
              <a:t/>
            </a:r>
            <a:br>
              <a:rPr lang="en-US" b="1" i="1" dirty="0"/>
            </a:br>
            <a:endParaRPr lang="en-US" dirty="0"/>
          </a:p>
          <a:p>
            <a:pPr lvl="0"/>
            <a:r>
              <a:rPr lang="en-US" dirty="0"/>
              <a:t>Make a mental note of other exits as soon as you have entered the building.  Use caution when using stairways.  Notice if people or objects are located on the stairs or landings.  Walk quickly and be especially vigilant when walking in dimly lit hallways or deserted stairwells.</a:t>
            </a:r>
            <a:br>
              <a:rPr lang="en-US" dirty="0"/>
            </a:br>
            <a:endParaRPr lang="en-US" dirty="0"/>
          </a:p>
          <a:p>
            <a:pPr lvl="0"/>
            <a:r>
              <a:rPr lang="en-US" dirty="0"/>
              <a:t>Pay attention to others when getting on an elevator.</a:t>
            </a:r>
            <a:br>
              <a:rPr lang="en-US" dirty="0"/>
            </a:br>
            <a:endParaRPr lang="en-US" dirty="0"/>
          </a:p>
          <a:p>
            <a:pPr lvl="0"/>
            <a:r>
              <a:rPr lang="en-US" dirty="0"/>
              <a:t>Meet your client in the lobby or at the front door.</a:t>
            </a:r>
            <a:br>
              <a:rPr lang="en-US" dirty="0"/>
            </a:br>
            <a:endParaRPr lang="en-US" dirty="0"/>
          </a:p>
          <a:p>
            <a:endParaRPr lang="en-US" dirty="0"/>
          </a:p>
        </p:txBody>
      </p:sp>
    </p:spTree>
    <p:extLst>
      <p:ext uri="{BB962C8B-B14F-4D97-AF65-F5344CB8AC3E}">
        <p14:creationId xmlns:p14="http://schemas.microsoft.com/office/powerpoint/2010/main" val="758249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Approaching the Dwelling</a:t>
            </a:r>
            <a:endParaRPr lang="en-US" dirty="0"/>
          </a:p>
        </p:txBody>
      </p:sp>
      <p:sp>
        <p:nvSpPr>
          <p:cNvPr id="3" name="Content Placeholder 2"/>
          <p:cNvSpPr>
            <a:spLocks noGrp="1"/>
          </p:cNvSpPr>
          <p:nvPr>
            <p:ph idx="1"/>
          </p:nvPr>
        </p:nvSpPr>
        <p:spPr>
          <a:xfrm>
            <a:off x="457200" y="1935480"/>
            <a:ext cx="8229600" cy="4465320"/>
          </a:xfrm>
        </p:spPr>
        <p:txBody>
          <a:bodyPr>
            <a:normAutofit fontScale="85000" lnSpcReduction="20000"/>
          </a:bodyPr>
          <a:lstStyle/>
          <a:p>
            <a:pPr lvl="0"/>
            <a:r>
              <a:rPr lang="en-US" sz="2800" dirty="0"/>
              <a:t>Acknowledge your presence and purpose to a group of people as you approach, if appropriate.</a:t>
            </a:r>
            <a:br>
              <a:rPr lang="en-US" sz="2800" dirty="0"/>
            </a:br>
            <a:endParaRPr lang="en-US" sz="2800" dirty="0"/>
          </a:p>
          <a:p>
            <a:pPr lvl="0"/>
            <a:r>
              <a:rPr lang="en-US" sz="2800" dirty="0"/>
              <a:t>Alert the apartment manager that you are on the premises or in the building, if appropriate.</a:t>
            </a:r>
            <a:br>
              <a:rPr lang="en-US" sz="2800" dirty="0"/>
            </a:br>
            <a:endParaRPr lang="en-US" sz="2800" dirty="0"/>
          </a:p>
          <a:p>
            <a:pPr lvl="0"/>
            <a:r>
              <a:rPr lang="en-US" sz="2800" dirty="0"/>
              <a:t>Pause at the door before knocking and listen.  If you hear loud quarreling, sound of fighting, or some other disturbance, consider if you should proceed or not.</a:t>
            </a:r>
            <a:br>
              <a:rPr lang="en-US" sz="2800" dirty="0"/>
            </a:br>
            <a:endParaRPr lang="en-US" sz="2800" dirty="0"/>
          </a:p>
          <a:p>
            <a:pPr lvl="0"/>
            <a:r>
              <a:rPr lang="en-US" sz="2800" dirty="0"/>
              <a:t>Knock at the door, identify yourself, and use the client’s name.  Stand to the side of the door until you receive a response.  Don’t stand in front of a window.</a:t>
            </a:r>
            <a:r>
              <a:rPr lang="en-US" dirty="0"/>
              <a:t/>
            </a:r>
            <a:br>
              <a:rPr lang="en-US" dirty="0"/>
            </a:br>
            <a:endParaRPr lang="en-US" dirty="0"/>
          </a:p>
        </p:txBody>
      </p:sp>
    </p:spTree>
    <p:extLst>
      <p:ext uri="{BB962C8B-B14F-4D97-AF65-F5344CB8AC3E}">
        <p14:creationId xmlns:p14="http://schemas.microsoft.com/office/powerpoint/2010/main" val="2314910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Approaching the Dwelling</a:t>
            </a:r>
            <a:endParaRPr lang="en-US" dirty="0"/>
          </a:p>
        </p:txBody>
      </p:sp>
      <p:sp>
        <p:nvSpPr>
          <p:cNvPr id="3" name="Content Placeholder 2"/>
          <p:cNvSpPr>
            <a:spLocks noGrp="1"/>
          </p:cNvSpPr>
          <p:nvPr>
            <p:ph idx="1"/>
          </p:nvPr>
        </p:nvSpPr>
        <p:spPr/>
        <p:txBody>
          <a:bodyPr>
            <a:normAutofit/>
          </a:bodyPr>
          <a:lstStyle/>
          <a:p>
            <a:pPr lvl="0"/>
            <a:r>
              <a:rPr lang="en-US" sz="2400" dirty="0"/>
              <a:t>Decide if you will enter the site or invite the client outside depending on what you can see happening inside once the door is answered.</a:t>
            </a:r>
          </a:p>
          <a:p>
            <a:pPr marL="0" indent="0">
              <a:buNone/>
            </a:pPr>
            <a:endParaRPr lang="en-US" sz="2400" dirty="0"/>
          </a:p>
          <a:p>
            <a:pPr lvl="0"/>
            <a:r>
              <a:rPr lang="en-US" sz="2400" dirty="0"/>
              <a:t>Never enter a residence unless invited in by an adult who lives there.  Don’t be tempted by open doors or children who invite you in. </a:t>
            </a:r>
            <a:br>
              <a:rPr lang="en-US" sz="2400" dirty="0"/>
            </a:br>
            <a:endParaRPr lang="en-US" sz="2400" dirty="0"/>
          </a:p>
          <a:p>
            <a:pPr lvl="0"/>
            <a:r>
              <a:rPr lang="en-US" sz="2400" dirty="0"/>
              <a:t>Do not enter a site when you suspect that an unsafe situation exists.</a:t>
            </a:r>
          </a:p>
          <a:p>
            <a:endParaRPr lang="en-US" dirty="0"/>
          </a:p>
        </p:txBody>
      </p:sp>
    </p:spTree>
    <p:extLst>
      <p:ext uri="{BB962C8B-B14F-4D97-AF65-F5344CB8AC3E}">
        <p14:creationId xmlns:p14="http://schemas.microsoft.com/office/powerpoint/2010/main" val="777220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Inside the Visitation Site</a:t>
            </a:r>
            <a:endParaRPr lang="en-US" b="1" dirty="0"/>
          </a:p>
        </p:txBody>
      </p:sp>
      <p:sp>
        <p:nvSpPr>
          <p:cNvPr id="3" name="Content Placeholder 2"/>
          <p:cNvSpPr>
            <a:spLocks noGrp="1"/>
          </p:cNvSpPr>
          <p:nvPr>
            <p:ph idx="1"/>
          </p:nvPr>
        </p:nvSpPr>
        <p:spPr/>
        <p:txBody>
          <a:bodyPr>
            <a:normAutofit lnSpcReduction="10000"/>
          </a:bodyPr>
          <a:lstStyle/>
          <a:p>
            <a:r>
              <a:rPr lang="en-US" sz="2400" dirty="0"/>
              <a:t>Don’t let your guard down if you decide it’s safe to enter.  </a:t>
            </a:r>
            <a:endParaRPr lang="en-US" sz="2400" dirty="0" smtClean="0"/>
          </a:p>
          <a:p>
            <a:pPr marL="0" indent="0">
              <a:buNone/>
            </a:pPr>
            <a:endParaRPr lang="en-US" sz="2400" dirty="0" smtClean="0"/>
          </a:p>
          <a:p>
            <a:r>
              <a:rPr lang="en-US" sz="2400" dirty="0" smtClean="0"/>
              <a:t>Be </a:t>
            </a:r>
            <a:r>
              <a:rPr lang="en-US" sz="2400" dirty="0"/>
              <a:t>alert to signs of violence or sexual advances, however subtle, from either a client or a member of the family</a:t>
            </a:r>
            <a:r>
              <a:rPr lang="en-US" sz="2400" dirty="0" smtClean="0"/>
              <a:t>.</a:t>
            </a:r>
          </a:p>
          <a:p>
            <a:pPr marL="0" indent="0">
              <a:buNone/>
            </a:pPr>
            <a:endParaRPr lang="en-US" sz="2400" dirty="0" smtClean="0"/>
          </a:p>
          <a:p>
            <a:r>
              <a:rPr lang="en-US" sz="2400" dirty="0"/>
              <a:t>Give the client your business card &amp; be prepared to show them your official identification, if appropriate</a:t>
            </a:r>
            <a:r>
              <a:rPr lang="en-US" sz="2400" dirty="0" smtClean="0"/>
              <a:t>.</a:t>
            </a:r>
          </a:p>
          <a:p>
            <a:pPr marL="0" indent="0">
              <a:buNone/>
            </a:pPr>
            <a:endParaRPr lang="en-US" sz="2400" dirty="0" smtClean="0"/>
          </a:p>
          <a:p>
            <a:r>
              <a:rPr lang="en-US" sz="2400" dirty="0"/>
              <a:t>Say your name clearly, the agency you represent, and why you are there.</a:t>
            </a:r>
            <a:r>
              <a:rPr lang="en-US" dirty="0"/>
              <a:t/>
            </a:r>
            <a:br>
              <a:rPr lang="en-US" dirty="0"/>
            </a:br>
            <a:endParaRPr lang="en-US" dirty="0"/>
          </a:p>
          <a:p>
            <a:endParaRPr lang="en-US" dirty="0"/>
          </a:p>
        </p:txBody>
      </p:sp>
    </p:spTree>
    <p:extLst>
      <p:ext uri="{BB962C8B-B14F-4D97-AF65-F5344CB8AC3E}">
        <p14:creationId xmlns:p14="http://schemas.microsoft.com/office/powerpoint/2010/main" val="9459085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Inside the Visitation Site</a:t>
            </a:r>
            <a:endParaRPr lang="en-US" dirty="0"/>
          </a:p>
        </p:txBody>
      </p:sp>
      <p:sp>
        <p:nvSpPr>
          <p:cNvPr id="3" name="Content Placeholder 2"/>
          <p:cNvSpPr>
            <a:spLocks noGrp="1"/>
          </p:cNvSpPr>
          <p:nvPr>
            <p:ph idx="1"/>
          </p:nvPr>
        </p:nvSpPr>
        <p:spPr/>
        <p:txBody>
          <a:bodyPr>
            <a:normAutofit fontScale="62500" lnSpcReduction="20000"/>
          </a:bodyPr>
          <a:lstStyle/>
          <a:p>
            <a:r>
              <a:rPr lang="en-US" sz="3800" dirty="0"/>
              <a:t>Ask to be seated.  Choose a hard chair if possible. </a:t>
            </a:r>
            <a:endParaRPr lang="en-US" sz="3800" dirty="0" smtClean="0"/>
          </a:p>
          <a:p>
            <a:pPr marL="0" indent="0">
              <a:buNone/>
            </a:pPr>
            <a:endParaRPr lang="en-US" sz="3800" dirty="0" smtClean="0"/>
          </a:p>
          <a:p>
            <a:r>
              <a:rPr lang="en-US" sz="3800" dirty="0"/>
              <a:t>Be aware of other people in the visitation site and traffic in and out of the site</a:t>
            </a:r>
            <a:r>
              <a:rPr lang="en-US" sz="3800" dirty="0" smtClean="0"/>
              <a:t>.</a:t>
            </a:r>
          </a:p>
          <a:p>
            <a:pPr marL="0" indent="0">
              <a:buNone/>
            </a:pPr>
            <a:endParaRPr lang="en-US" sz="3800" dirty="0" smtClean="0"/>
          </a:p>
          <a:p>
            <a:r>
              <a:rPr lang="en-US" sz="3800" dirty="0"/>
              <a:t>Use the same principles inside the site as you used outside to get there</a:t>
            </a:r>
            <a:r>
              <a:rPr lang="en-US" sz="3800" dirty="0" smtClean="0"/>
              <a:t>.</a:t>
            </a:r>
          </a:p>
          <a:p>
            <a:pPr marL="0" indent="0">
              <a:buNone/>
            </a:pPr>
            <a:endParaRPr lang="en-US" sz="3800" dirty="0" smtClean="0"/>
          </a:p>
          <a:p>
            <a:pPr lvl="0"/>
            <a:r>
              <a:rPr lang="en-US" sz="3800" dirty="0"/>
              <a:t>If possible sit so your back is to a solid wall, not to an unknown space</a:t>
            </a:r>
            <a:r>
              <a:rPr lang="en-US" sz="3800" dirty="0" smtClean="0"/>
              <a:t>.</a:t>
            </a:r>
          </a:p>
          <a:p>
            <a:pPr marL="0" lvl="0" indent="0">
              <a:buNone/>
            </a:pPr>
            <a:endParaRPr lang="en-US" sz="3100" dirty="0"/>
          </a:p>
          <a:p>
            <a:pPr marL="0" lvl="0" indent="0">
              <a:buNone/>
            </a:pPr>
            <a:r>
              <a:rPr lang="en-US" sz="3100" dirty="0"/>
              <a:t/>
            </a:r>
            <a:br>
              <a:rPr lang="en-US" sz="3100" dirty="0"/>
            </a:br>
            <a:endParaRPr lang="en-US" sz="3100" dirty="0"/>
          </a:p>
          <a:p>
            <a:endParaRPr lang="en-US" dirty="0"/>
          </a:p>
        </p:txBody>
      </p:sp>
    </p:spTree>
    <p:extLst>
      <p:ext uri="{BB962C8B-B14F-4D97-AF65-F5344CB8AC3E}">
        <p14:creationId xmlns:p14="http://schemas.microsoft.com/office/powerpoint/2010/main" val="24907650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Inside the Visitation Site</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Break off visit and leave anytime you feel threatened or uncomfortable.</a:t>
            </a:r>
            <a:br>
              <a:rPr lang="en-US" dirty="0"/>
            </a:br>
            <a:endParaRPr lang="en-US" dirty="0"/>
          </a:p>
          <a:p>
            <a:pPr lvl="0"/>
            <a:r>
              <a:rPr lang="en-US" dirty="0"/>
              <a:t>Ask permission before going to another part of the site or before using the phone.</a:t>
            </a:r>
            <a:br>
              <a:rPr lang="en-US" dirty="0"/>
            </a:br>
            <a:endParaRPr lang="en-US" dirty="0"/>
          </a:p>
          <a:p>
            <a:pPr lvl="0"/>
            <a:r>
              <a:rPr lang="en-US" dirty="0"/>
              <a:t>Sit as close to the exit door as possible and keep your keys handy.  Ensure that you can leave the area safely.  Beware of dead bolt locks, padlocks, and self-locking doors.</a:t>
            </a:r>
            <a:br>
              <a:rPr lang="en-US" dirty="0"/>
            </a:br>
            <a:endParaRPr lang="en-US" dirty="0"/>
          </a:p>
          <a:p>
            <a:r>
              <a:rPr lang="en-US" dirty="0"/>
              <a:t>Don’t assume an animal won’t hurt you despite what the owner says.  Ask the owner to restrain/remove the animal.</a:t>
            </a:r>
          </a:p>
        </p:txBody>
      </p:sp>
    </p:spTree>
    <p:extLst>
      <p:ext uri="{BB962C8B-B14F-4D97-AF65-F5344CB8AC3E}">
        <p14:creationId xmlns:p14="http://schemas.microsoft.com/office/powerpoint/2010/main" val="1880669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Inside the Visitation Site</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Evaluate the situation’s potential for danger if weapons, like guns or knives, are visible once inside the site.  You may feel that leaving and conducting the visit at another time or location is your best option.</a:t>
            </a:r>
            <a:br>
              <a:rPr lang="en-US" dirty="0"/>
            </a:br>
            <a:endParaRPr lang="en-US" dirty="0"/>
          </a:p>
          <a:p>
            <a:r>
              <a:rPr lang="en-US" dirty="0"/>
              <a:t>Do not go into a dark room (or basement or attic) first.  Have your client go first and turn on the light.  Follow him/her – never lead – even if you previously have been to the site</a:t>
            </a:r>
            <a:r>
              <a:rPr lang="en-US" dirty="0" smtClean="0"/>
              <a:t>.</a:t>
            </a:r>
          </a:p>
          <a:p>
            <a:pPr marL="0" indent="0">
              <a:buNone/>
            </a:pPr>
            <a:endParaRPr lang="en-US" dirty="0" smtClean="0"/>
          </a:p>
          <a:p>
            <a:r>
              <a:rPr lang="en-US" dirty="0"/>
              <a:t>Take your belongings with you if you must return to your vehicle during the visit.</a:t>
            </a:r>
          </a:p>
        </p:txBody>
      </p:sp>
    </p:spTree>
    <p:extLst>
      <p:ext uri="{BB962C8B-B14F-4D97-AF65-F5344CB8AC3E}">
        <p14:creationId xmlns:p14="http://schemas.microsoft.com/office/powerpoint/2010/main" val="1483607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Inside the Visitation Site</a:t>
            </a:r>
            <a:endParaRPr lang="en-US" dirty="0"/>
          </a:p>
        </p:txBody>
      </p:sp>
      <p:sp>
        <p:nvSpPr>
          <p:cNvPr id="3" name="Content Placeholder 2"/>
          <p:cNvSpPr>
            <a:spLocks noGrp="1"/>
          </p:cNvSpPr>
          <p:nvPr>
            <p:ph idx="1"/>
          </p:nvPr>
        </p:nvSpPr>
        <p:spPr/>
        <p:txBody>
          <a:bodyPr>
            <a:normAutofit fontScale="92500" lnSpcReduction="10000"/>
          </a:bodyPr>
          <a:lstStyle/>
          <a:p>
            <a:r>
              <a:rPr lang="en-US" dirty="0"/>
              <a:t>Do not carry yours or your family’s home address with you</a:t>
            </a:r>
            <a:r>
              <a:rPr lang="en-US" dirty="0" smtClean="0"/>
              <a:t>.</a:t>
            </a:r>
          </a:p>
          <a:p>
            <a:pPr marL="0" indent="0">
              <a:buNone/>
            </a:pPr>
            <a:endParaRPr lang="en-US" dirty="0" smtClean="0"/>
          </a:p>
          <a:p>
            <a:pPr lvl="0"/>
            <a:r>
              <a:rPr lang="en-US" dirty="0"/>
              <a:t>Knock again or say hello to announce yourself when you return from your car with extra equipment or supplies.</a:t>
            </a:r>
            <a:br>
              <a:rPr lang="en-US" dirty="0"/>
            </a:br>
            <a:endParaRPr lang="en-US" dirty="0"/>
          </a:p>
          <a:p>
            <a:pPr lvl="0"/>
            <a:r>
              <a:rPr lang="en-US" dirty="0"/>
              <a:t>If you see someone tampering with your car, DO NOT try to stop the suspect.  Call 911 as soon as you safely can.</a:t>
            </a:r>
            <a:br>
              <a:rPr lang="en-US" dirty="0"/>
            </a:br>
            <a:endParaRPr lang="en-US" dirty="0"/>
          </a:p>
          <a:p>
            <a:r>
              <a:rPr lang="en-US" dirty="0"/>
              <a:t>If a raid should occur at the site of your visit while you are there, follow directions, and clear up the situation later.</a:t>
            </a:r>
            <a:r>
              <a:rPr lang="en-US" dirty="0" smtClean="0"/>
              <a:t/>
            </a:r>
            <a:br>
              <a:rPr lang="en-US" dirty="0" smtClean="0"/>
            </a:br>
            <a:endParaRPr lang="en-US" dirty="0"/>
          </a:p>
        </p:txBody>
      </p:sp>
    </p:spTree>
    <p:extLst>
      <p:ext uri="{BB962C8B-B14F-4D97-AF65-F5344CB8AC3E}">
        <p14:creationId xmlns:p14="http://schemas.microsoft.com/office/powerpoint/2010/main" val="3652459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Methamphetamine Lab</a:t>
            </a:r>
            <a:endParaRPr lang="en-US" b="1" dirty="0"/>
          </a:p>
        </p:txBody>
      </p:sp>
      <p:sp>
        <p:nvSpPr>
          <p:cNvPr id="3" name="Content Placeholder 2"/>
          <p:cNvSpPr>
            <a:spLocks noGrp="1"/>
          </p:cNvSpPr>
          <p:nvPr>
            <p:ph idx="1"/>
          </p:nvPr>
        </p:nvSpPr>
        <p:spPr/>
        <p:txBody>
          <a:bodyPr>
            <a:normAutofit fontScale="92500" lnSpcReduction="20000"/>
          </a:bodyPr>
          <a:lstStyle/>
          <a:p>
            <a:r>
              <a:rPr lang="en-US" dirty="0"/>
              <a:t>Some residences are the locations of drug activity or meth labs.  Be alert to sites where the view to the interior is obstructed in some manner by blinds, or the windows are boarded over, etc.  Leave immediately and do not enter if suspected</a:t>
            </a:r>
            <a:r>
              <a:rPr lang="en-US" dirty="0" smtClean="0"/>
              <a:t>.</a:t>
            </a:r>
          </a:p>
          <a:p>
            <a:pPr marL="0" indent="0">
              <a:buNone/>
            </a:pPr>
            <a:endParaRPr lang="en-US" dirty="0" smtClean="0"/>
          </a:p>
          <a:p>
            <a:r>
              <a:rPr lang="en-US" dirty="0"/>
              <a:t>The drug manufacturing process can be odorless or smell like stale cat urine.  If you detect a strong smell of stale cat urine, be aware that this could be a site of a meth lab.  If there are any other signs indicating the presence of a meth lab or, if you do not feel comfortable with your situation, leave immediately.</a:t>
            </a:r>
            <a:br>
              <a:rPr lang="en-US" dirty="0"/>
            </a:br>
            <a:r>
              <a:rPr lang="en-US" dirty="0"/>
              <a:t/>
            </a:r>
            <a:br>
              <a:rPr lang="en-US" dirty="0"/>
            </a:br>
            <a:endParaRPr lang="en-US" dirty="0"/>
          </a:p>
        </p:txBody>
      </p:sp>
    </p:spTree>
    <p:extLst>
      <p:ext uri="{BB962C8B-B14F-4D97-AF65-F5344CB8AC3E}">
        <p14:creationId xmlns:p14="http://schemas.microsoft.com/office/powerpoint/2010/main" val="23649620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Methamphetamine Lab</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There are other items that can indicate a meth lab.  Remember that glassware items are typical in a meth lab operation and many of these items can be found in an average kitchen.  Be alert to typical glassware items that are not in typical locations</a:t>
            </a:r>
            <a:r>
              <a:rPr lang="en-US" dirty="0" smtClean="0"/>
              <a:t>.</a:t>
            </a:r>
          </a:p>
          <a:p>
            <a:pPr marL="0" indent="0">
              <a:buNone/>
            </a:pPr>
            <a:endParaRPr lang="en-US" dirty="0" smtClean="0"/>
          </a:p>
          <a:p>
            <a:pPr lvl="0"/>
            <a:r>
              <a:rPr lang="en-US" dirty="0"/>
              <a:t>Be careful when walking in yards that contain discarded glassware and containers that could have been used in a meth lab operation.  You could be cut by broken glass or contaminated by hazardous chemicals.</a:t>
            </a:r>
            <a:br>
              <a:rPr lang="en-US" dirty="0"/>
            </a:br>
            <a:endParaRPr lang="en-US" dirty="0"/>
          </a:p>
          <a:p>
            <a:pPr marL="0" indent="0">
              <a:buNone/>
            </a:pPr>
            <a:r>
              <a:rPr lang="en-US" dirty="0"/>
              <a:t/>
            </a:r>
            <a:br>
              <a:rPr lang="en-US" dirty="0"/>
            </a:br>
            <a:endParaRPr lang="en-US" dirty="0"/>
          </a:p>
        </p:txBody>
      </p:sp>
    </p:spTree>
    <p:extLst>
      <p:ext uri="{BB962C8B-B14F-4D97-AF65-F5344CB8AC3E}">
        <p14:creationId xmlns:p14="http://schemas.microsoft.com/office/powerpoint/2010/main" val="4154093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780288"/>
          </a:xfrm>
        </p:spPr>
        <p:txBody>
          <a:bodyPr>
            <a:normAutofit fontScale="90000"/>
          </a:bodyPr>
          <a:lstStyle/>
          <a:p>
            <a:r>
              <a:rPr lang="en-US" dirty="0"/>
              <a:t/>
            </a:r>
            <a:br>
              <a:rPr lang="en-US" dirty="0"/>
            </a:br>
            <a:r>
              <a:rPr lang="en-US" sz="5600" b="1" dirty="0" smtClean="0"/>
              <a:t>Plan Ahead</a:t>
            </a:r>
            <a:endParaRPr lang="en-US" sz="5600" b="1" dirty="0"/>
          </a:p>
        </p:txBody>
      </p:sp>
      <p:sp>
        <p:nvSpPr>
          <p:cNvPr id="3" name="Content Placeholder 2"/>
          <p:cNvSpPr>
            <a:spLocks noGrp="1"/>
          </p:cNvSpPr>
          <p:nvPr>
            <p:ph idx="1"/>
          </p:nvPr>
        </p:nvSpPr>
        <p:spPr>
          <a:xfrm>
            <a:off x="457200" y="1828800"/>
            <a:ext cx="8229600" cy="5029200"/>
          </a:xfrm>
        </p:spPr>
        <p:txBody>
          <a:bodyPr>
            <a:noAutofit/>
          </a:bodyPr>
          <a:lstStyle/>
          <a:p>
            <a:pPr lvl="0"/>
            <a:r>
              <a:rPr lang="en-US" sz="2400" dirty="0"/>
              <a:t>If the location of your visit is unfamiliar to you, find another person who may be familiar with the location to brief you regarding any known risks or possible hazards.</a:t>
            </a:r>
            <a:br>
              <a:rPr lang="en-US" sz="2400" dirty="0"/>
            </a:br>
            <a:endParaRPr lang="en-US" sz="2400" dirty="0"/>
          </a:p>
          <a:p>
            <a:pPr lvl="0"/>
            <a:r>
              <a:rPr lang="en-US" sz="2400" dirty="0"/>
              <a:t>Get precise driving directions; consult a map before leaving the office.  </a:t>
            </a:r>
            <a:br>
              <a:rPr lang="en-US" sz="2400" dirty="0"/>
            </a:br>
            <a:endParaRPr lang="en-US" sz="2400" dirty="0"/>
          </a:p>
          <a:p>
            <a:pPr lvl="0"/>
            <a:r>
              <a:rPr lang="en-US" sz="2400" dirty="0"/>
              <a:t>Contact your client before the appointment if possible, i.e. by phone, letter, or if necessary, a drop-in visit to schedule a visit.  You may also ask your client to meet you at a safer location if needed.  </a:t>
            </a:r>
            <a:br>
              <a:rPr lang="en-US" sz="2400" dirty="0"/>
            </a:br>
            <a:endParaRPr lang="en-US" sz="2400" dirty="0"/>
          </a:p>
        </p:txBody>
      </p:sp>
    </p:spTree>
    <p:extLst>
      <p:ext uri="{BB962C8B-B14F-4D97-AF65-F5344CB8AC3E}">
        <p14:creationId xmlns:p14="http://schemas.microsoft.com/office/powerpoint/2010/main" val="29788745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Methamphetamine Lab</a:t>
            </a:r>
            <a:endParaRPr lang="en-US" dirty="0"/>
          </a:p>
        </p:txBody>
      </p:sp>
      <p:sp>
        <p:nvSpPr>
          <p:cNvPr id="3" name="Content Placeholder 2"/>
          <p:cNvSpPr>
            <a:spLocks noGrp="1"/>
          </p:cNvSpPr>
          <p:nvPr>
            <p:ph idx="1"/>
          </p:nvPr>
        </p:nvSpPr>
        <p:spPr/>
        <p:txBody>
          <a:bodyPr>
            <a:normAutofit lnSpcReduction="10000"/>
          </a:bodyPr>
          <a:lstStyle/>
          <a:p>
            <a:pPr lvl="0"/>
            <a:r>
              <a:rPr lang="en-US" dirty="0"/>
              <a:t>Meth labs can be set up in any location: buses, trunks of cars, trailers, homes, or other areas where a small lab can be set up.</a:t>
            </a:r>
            <a:br>
              <a:rPr lang="en-US" dirty="0"/>
            </a:br>
            <a:endParaRPr lang="en-US" dirty="0"/>
          </a:p>
          <a:p>
            <a:pPr lvl="0"/>
            <a:r>
              <a:rPr lang="en-US" dirty="0"/>
              <a:t>Leave immediately if lab glassware and chemical containers are present.  Don’t touch anything at the location.  Call 911 at the first safe opportunity; state that you are reporting a possible meth lab operation to ensure that appropriate emergency response procedures will be used.  Report to Child Welfare if children are in the home.</a:t>
            </a:r>
          </a:p>
          <a:p>
            <a:endParaRPr lang="en-US" dirty="0"/>
          </a:p>
        </p:txBody>
      </p:sp>
    </p:spTree>
    <p:extLst>
      <p:ext uri="{BB962C8B-B14F-4D97-AF65-F5344CB8AC3E}">
        <p14:creationId xmlns:p14="http://schemas.microsoft.com/office/powerpoint/2010/main" val="16140771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Leaving the Site</a:t>
            </a:r>
            <a:endParaRPr lang="en-US" b="1" dirty="0"/>
          </a:p>
        </p:txBody>
      </p:sp>
      <p:sp>
        <p:nvSpPr>
          <p:cNvPr id="3" name="Content Placeholder 2"/>
          <p:cNvSpPr>
            <a:spLocks noGrp="1"/>
          </p:cNvSpPr>
          <p:nvPr>
            <p:ph idx="1"/>
          </p:nvPr>
        </p:nvSpPr>
        <p:spPr/>
        <p:txBody>
          <a:bodyPr>
            <a:normAutofit fontScale="92500" lnSpcReduction="20000"/>
          </a:bodyPr>
          <a:lstStyle/>
          <a:p>
            <a:pPr lvl="0"/>
            <a:r>
              <a:rPr lang="en-US" dirty="0"/>
              <a:t>Thank the client for allowing you to come to their site when you have completed the visit.</a:t>
            </a:r>
            <a:br>
              <a:rPr lang="en-US" dirty="0"/>
            </a:br>
            <a:endParaRPr lang="en-US" dirty="0"/>
          </a:p>
          <a:p>
            <a:pPr lvl="0"/>
            <a:r>
              <a:rPr lang="en-US" dirty="0"/>
              <a:t>Be sure to collect all your belongings.</a:t>
            </a:r>
            <a:br>
              <a:rPr lang="en-US" dirty="0"/>
            </a:br>
            <a:endParaRPr lang="en-US" dirty="0"/>
          </a:p>
          <a:p>
            <a:pPr lvl="0"/>
            <a:r>
              <a:rPr lang="en-US" dirty="0"/>
              <a:t>Be aware of what is going on outside the visitation site as you leave.  Always keep watching what’s going on around you, especially outside activities that may have changed since you entered the site.</a:t>
            </a:r>
            <a:br>
              <a:rPr lang="en-US" dirty="0"/>
            </a:br>
            <a:endParaRPr lang="en-US" dirty="0"/>
          </a:p>
          <a:p>
            <a:pPr lvl="0"/>
            <a:r>
              <a:rPr lang="en-US" dirty="0"/>
              <a:t>If there are crowds of people, observe the activities they are involved in and how it may affect you and your safety.</a:t>
            </a:r>
            <a:br>
              <a:rPr lang="en-US" dirty="0"/>
            </a:br>
            <a:endParaRPr lang="en-US" dirty="0"/>
          </a:p>
          <a:p>
            <a:endParaRPr lang="en-US" dirty="0"/>
          </a:p>
        </p:txBody>
      </p:sp>
    </p:spTree>
    <p:extLst>
      <p:ext uri="{BB962C8B-B14F-4D97-AF65-F5344CB8AC3E}">
        <p14:creationId xmlns:p14="http://schemas.microsoft.com/office/powerpoint/2010/main" val="978108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Leaving the Site</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Have your keys in your hand.  As you unlock the door, look in the back seat and on the floor for unwanted passengers.</a:t>
            </a:r>
            <a:br>
              <a:rPr lang="en-US" dirty="0"/>
            </a:br>
            <a:endParaRPr lang="en-US" dirty="0"/>
          </a:p>
          <a:p>
            <a:pPr lvl="0"/>
            <a:r>
              <a:rPr lang="en-US" dirty="0"/>
              <a:t>Get into the car quickly and lock the door.</a:t>
            </a:r>
            <a:br>
              <a:rPr lang="en-US" dirty="0"/>
            </a:br>
            <a:endParaRPr lang="en-US" dirty="0"/>
          </a:p>
          <a:p>
            <a:pPr lvl="0"/>
            <a:r>
              <a:rPr lang="en-US" dirty="0"/>
              <a:t>Don’t be rude and don’t be intimidated if someone is leaning up against your car.  Get in quickly, lock the door, and leave.  If this is not possible return to the visitation site and call 911.</a:t>
            </a:r>
            <a:br>
              <a:rPr lang="en-US" dirty="0"/>
            </a:br>
            <a:endParaRPr lang="en-US" dirty="0"/>
          </a:p>
          <a:p>
            <a:pPr lvl="0"/>
            <a:r>
              <a:rPr lang="en-US" b="1" i="1" dirty="0"/>
              <a:t>Trust your instincts.</a:t>
            </a:r>
            <a:br>
              <a:rPr lang="en-US" b="1" i="1" dirty="0"/>
            </a:br>
            <a:endParaRPr lang="en-US" dirty="0"/>
          </a:p>
          <a:p>
            <a:endParaRPr lang="en-US" dirty="0"/>
          </a:p>
        </p:txBody>
      </p:sp>
    </p:spTree>
    <p:extLst>
      <p:ext uri="{BB962C8B-B14F-4D97-AF65-F5344CB8AC3E}">
        <p14:creationId xmlns:p14="http://schemas.microsoft.com/office/powerpoint/2010/main" val="7970552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Leaving the Site</a:t>
            </a:r>
            <a:endParaRPr lang="en-US" dirty="0"/>
          </a:p>
        </p:txBody>
      </p:sp>
      <p:sp>
        <p:nvSpPr>
          <p:cNvPr id="3" name="Content Placeholder 2"/>
          <p:cNvSpPr>
            <a:spLocks noGrp="1"/>
          </p:cNvSpPr>
          <p:nvPr>
            <p:ph idx="1"/>
          </p:nvPr>
        </p:nvSpPr>
        <p:spPr/>
        <p:txBody>
          <a:bodyPr/>
          <a:lstStyle/>
          <a:p>
            <a:pPr lvl="0"/>
            <a:r>
              <a:rPr lang="en-US" sz="2400" dirty="0"/>
              <a:t>Even though your own physical safety is important, don’t forget there may be small children or animals playing by or under your car.  Be sure to walk all around your car before moving from your parking place.</a:t>
            </a:r>
            <a:br>
              <a:rPr lang="en-US" sz="2400" dirty="0"/>
            </a:br>
            <a:endParaRPr lang="en-US" sz="2400" dirty="0"/>
          </a:p>
          <a:p>
            <a:pPr lvl="0"/>
            <a:r>
              <a:rPr lang="en-US" sz="2400" dirty="0"/>
              <a:t>Watch for cars following you when you leave.  Never stop if someone tries to stop you or indicates they want you to stop, but proceed to a well-lighted business or to the nearest police station.</a:t>
            </a:r>
          </a:p>
          <a:p>
            <a:endParaRPr lang="en-US" dirty="0"/>
          </a:p>
        </p:txBody>
      </p:sp>
    </p:spTree>
    <p:extLst>
      <p:ext uri="{BB962C8B-B14F-4D97-AF65-F5344CB8AC3E}">
        <p14:creationId xmlns:p14="http://schemas.microsoft.com/office/powerpoint/2010/main" val="41105911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 a Potentially Unsafe Situation? </a:t>
            </a:r>
            <a:endParaRPr lang="en-US" b="1" dirty="0"/>
          </a:p>
        </p:txBody>
      </p:sp>
      <p:sp>
        <p:nvSpPr>
          <p:cNvPr id="3" name="Content Placeholder 2"/>
          <p:cNvSpPr>
            <a:spLocks noGrp="1"/>
          </p:cNvSpPr>
          <p:nvPr>
            <p:ph idx="1"/>
          </p:nvPr>
        </p:nvSpPr>
        <p:spPr/>
        <p:txBody>
          <a:bodyPr>
            <a:normAutofit/>
          </a:bodyPr>
          <a:lstStyle/>
          <a:p>
            <a:pPr marL="0" indent="0" algn="ctr">
              <a:buNone/>
            </a:pPr>
            <a:r>
              <a:rPr lang="en-US" sz="3200" b="1" i="1" dirty="0"/>
              <a:t>Trust your </a:t>
            </a:r>
            <a:r>
              <a:rPr lang="en-US" sz="3200" b="1" i="1" dirty="0" smtClean="0"/>
              <a:t>instincts</a:t>
            </a:r>
          </a:p>
          <a:p>
            <a:pPr marL="0" indent="0" algn="ctr">
              <a:buNone/>
            </a:pPr>
            <a:endParaRPr lang="en-US" b="1" i="1" dirty="0" smtClean="0"/>
          </a:p>
          <a:p>
            <a:pPr lvl="0"/>
            <a:r>
              <a:rPr lang="en-US" dirty="0" smtClean="0"/>
              <a:t>Don’t </a:t>
            </a:r>
            <a:r>
              <a:rPr lang="en-US" dirty="0"/>
              <a:t>show fear</a:t>
            </a:r>
            <a:r>
              <a:rPr lang="en-US" dirty="0" smtClean="0"/>
              <a:t>.</a:t>
            </a:r>
            <a:endParaRPr lang="en-US" dirty="0"/>
          </a:p>
          <a:p>
            <a:r>
              <a:rPr lang="en-US" dirty="0" smtClean="0"/>
              <a:t>Try </a:t>
            </a:r>
            <a:r>
              <a:rPr lang="en-US" dirty="0"/>
              <a:t>not to show any facial expression.</a:t>
            </a:r>
          </a:p>
          <a:p>
            <a:r>
              <a:rPr lang="en-US" dirty="0" smtClean="0"/>
              <a:t>Control </a:t>
            </a:r>
            <a:r>
              <a:rPr lang="en-US" dirty="0"/>
              <a:t>your breathing.</a:t>
            </a:r>
          </a:p>
          <a:p>
            <a:r>
              <a:rPr lang="en-US" dirty="0" smtClean="0"/>
              <a:t>Speak </a:t>
            </a:r>
            <a:r>
              <a:rPr lang="en-US" dirty="0"/>
              <a:t>slowly and lower the pitch of your voice; talk from your diaphragm.</a:t>
            </a:r>
          </a:p>
          <a:p>
            <a:r>
              <a:rPr lang="en-US" dirty="0" smtClean="0"/>
              <a:t>Watch </a:t>
            </a:r>
            <a:r>
              <a:rPr lang="en-US" dirty="0"/>
              <a:t>your hands so they don’t move nervously.</a:t>
            </a:r>
          </a:p>
          <a:p>
            <a:endParaRPr lang="en-US" b="1" dirty="0"/>
          </a:p>
        </p:txBody>
      </p:sp>
    </p:spTree>
    <p:extLst>
      <p:ext uri="{BB962C8B-B14F-4D97-AF65-F5344CB8AC3E}">
        <p14:creationId xmlns:p14="http://schemas.microsoft.com/office/powerpoint/2010/main" val="36840182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 a Potentially Unsafe Situation? </a:t>
            </a:r>
          </a:p>
        </p:txBody>
      </p:sp>
      <p:sp>
        <p:nvSpPr>
          <p:cNvPr id="3" name="Content Placeholder 2"/>
          <p:cNvSpPr>
            <a:spLocks noGrp="1"/>
          </p:cNvSpPr>
          <p:nvPr>
            <p:ph idx="1"/>
          </p:nvPr>
        </p:nvSpPr>
        <p:spPr/>
        <p:txBody>
          <a:bodyPr>
            <a:normAutofit/>
          </a:bodyPr>
          <a:lstStyle/>
          <a:p>
            <a:pPr lvl="0"/>
            <a:r>
              <a:rPr lang="en-US" dirty="0"/>
              <a:t>Maintain eye contact, but don’t try to stare anyone down</a:t>
            </a:r>
            <a:r>
              <a:rPr lang="en-US" dirty="0" smtClean="0"/>
              <a:t>.</a:t>
            </a:r>
            <a:endParaRPr lang="en-US" dirty="0"/>
          </a:p>
          <a:p>
            <a:pPr lvl="0"/>
            <a:r>
              <a:rPr lang="en-US" dirty="0"/>
              <a:t>Don’t challenge, but be assertive, especially if lewd comments are made</a:t>
            </a:r>
            <a:r>
              <a:rPr lang="en-US" dirty="0" smtClean="0"/>
              <a:t>.</a:t>
            </a:r>
            <a:endParaRPr lang="en-US" dirty="0"/>
          </a:p>
          <a:p>
            <a:pPr lvl="0"/>
            <a:r>
              <a:rPr lang="en-US" dirty="0"/>
              <a:t>Check your watch; say you need to call your office because they are waiting for your call</a:t>
            </a:r>
            <a:r>
              <a:rPr lang="en-US" dirty="0" smtClean="0"/>
              <a:t>.</a:t>
            </a:r>
            <a:endParaRPr lang="en-US" dirty="0"/>
          </a:p>
          <a:p>
            <a:pPr lvl="0"/>
            <a:r>
              <a:rPr lang="en-US" dirty="0"/>
              <a:t>Repeat the purpose of the visit</a:t>
            </a:r>
            <a:r>
              <a:rPr lang="en-US" dirty="0" smtClean="0"/>
              <a:t>.</a:t>
            </a:r>
            <a:endParaRPr lang="en-US" dirty="0"/>
          </a:p>
          <a:p>
            <a:r>
              <a:rPr lang="en-US" dirty="0"/>
              <a:t>Stand up and leave</a:t>
            </a:r>
          </a:p>
        </p:txBody>
      </p:sp>
    </p:spTree>
    <p:extLst>
      <p:ext uri="{BB962C8B-B14F-4D97-AF65-F5344CB8AC3E}">
        <p14:creationId xmlns:p14="http://schemas.microsoft.com/office/powerpoint/2010/main" val="36491516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 a Potentially Unsafe Situation? </a:t>
            </a:r>
          </a:p>
        </p:txBody>
      </p:sp>
      <p:sp>
        <p:nvSpPr>
          <p:cNvPr id="3" name="Content Placeholder 2"/>
          <p:cNvSpPr>
            <a:spLocks noGrp="1"/>
          </p:cNvSpPr>
          <p:nvPr>
            <p:ph idx="1"/>
          </p:nvPr>
        </p:nvSpPr>
        <p:spPr/>
        <p:txBody>
          <a:bodyPr/>
          <a:lstStyle/>
          <a:p>
            <a:r>
              <a:rPr lang="en-US" sz="4800" dirty="0"/>
              <a:t>Rehearse ahead of time what you would say and what you would do if in an unsafe situation arises.</a:t>
            </a:r>
            <a:r>
              <a:rPr lang="en-US" dirty="0"/>
              <a:t>	</a:t>
            </a:r>
          </a:p>
        </p:txBody>
      </p:sp>
    </p:spTree>
    <p:extLst>
      <p:ext uri="{BB962C8B-B14F-4D97-AF65-F5344CB8AC3E}">
        <p14:creationId xmlns:p14="http://schemas.microsoft.com/office/powerpoint/2010/main" val="11592673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Attestation</a:t>
            </a:r>
            <a:endParaRPr lang="en-US" b="1" dirty="0"/>
          </a:p>
        </p:txBody>
      </p:sp>
      <p:sp>
        <p:nvSpPr>
          <p:cNvPr id="3" name="Content Placeholder 2"/>
          <p:cNvSpPr>
            <a:spLocks noGrp="1"/>
          </p:cNvSpPr>
          <p:nvPr>
            <p:ph idx="1"/>
          </p:nvPr>
        </p:nvSpPr>
        <p:spPr/>
        <p:txBody>
          <a:bodyPr>
            <a:normAutofit/>
          </a:bodyPr>
          <a:lstStyle/>
          <a:p>
            <a:pPr marL="0" indent="0" algn="ctr">
              <a:buNone/>
            </a:pPr>
            <a:endParaRPr lang="en-US" sz="4800" dirty="0"/>
          </a:p>
          <a:p>
            <a:pPr marL="0" indent="0" algn="ctr">
              <a:buNone/>
            </a:pPr>
            <a:endParaRPr lang="en-US" sz="4800" dirty="0"/>
          </a:p>
        </p:txBody>
      </p:sp>
      <p:sp>
        <p:nvSpPr>
          <p:cNvPr id="4" name="Content Placeholder 9"/>
          <p:cNvSpPr txBox="1">
            <a:spLocks/>
          </p:cNvSpPr>
          <p:nvPr/>
        </p:nvSpPr>
        <p:spPr>
          <a:xfrm>
            <a:off x="587375" y="2159000"/>
            <a:ext cx="9051925" cy="4835525"/>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Font typeface="Wingdings 2"/>
              <a:buNone/>
            </a:pPr>
            <a:endParaRPr lang="en-US" sz="1600" dirty="0" smtClean="0"/>
          </a:p>
          <a:p>
            <a:pPr marL="0" indent="0">
              <a:buFont typeface="Wingdings 2"/>
              <a:buNone/>
            </a:pPr>
            <a:endParaRPr lang="en-US" sz="1600" dirty="0" smtClean="0"/>
          </a:p>
          <a:p>
            <a:pPr marL="0" indent="0">
              <a:buFont typeface="Wingdings 2"/>
              <a:buNone/>
            </a:pPr>
            <a:r>
              <a:rPr lang="en-US" sz="1600" dirty="0" smtClean="0"/>
              <a:t>Name:_______________________________________</a:t>
            </a:r>
          </a:p>
          <a:p>
            <a:pPr marL="0" indent="0">
              <a:buFont typeface="Wingdings 2"/>
              <a:buNone/>
            </a:pPr>
            <a:r>
              <a:rPr lang="en-US" sz="1600" dirty="0" smtClean="0"/>
              <a:t>	               </a:t>
            </a:r>
            <a:r>
              <a:rPr lang="en-US" sz="1600" i="1" dirty="0" smtClean="0"/>
              <a:t>Print</a:t>
            </a:r>
          </a:p>
          <a:p>
            <a:pPr marL="0" indent="0">
              <a:buFont typeface="Wingdings 2"/>
              <a:buNone/>
            </a:pPr>
            <a:endParaRPr lang="en-US" sz="1600" dirty="0" smtClean="0"/>
          </a:p>
          <a:p>
            <a:pPr marL="0" indent="0">
              <a:buFont typeface="Wingdings 2"/>
              <a:buNone/>
            </a:pPr>
            <a:r>
              <a:rPr lang="en-US" sz="1600" dirty="0" smtClean="0"/>
              <a:t>HHS Division:__________________________________</a:t>
            </a:r>
          </a:p>
          <a:p>
            <a:pPr marL="0" indent="0">
              <a:buFont typeface="Wingdings 2"/>
              <a:buNone/>
            </a:pPr>
            <a:endParaRPr lang="en-US" sz="1600" dirty="0" smtClean="0"/>
          </a:p>
          <a:p>
            <a:pPr marL="0" indent="0">
              <a:buFont typeface="Wingdings 2"/>
              <a:buNone/>
            </a:pPr>
            <a:r>
              <a:rPr lang="en-US" sz="1400" dirty="0" smtClean="0"/>
              <a:t>I attest that I have completed Community Worker Safety training on ______________________________.</a:t>
            </a:r>
          </a:p>
          <a:p>
            <a:pPr marL="0" indent="0">
              <a:buFont typeface="Wingdings 2"/>
              <a:buNone/>
            </a:pPr>
            <a:r>
              <a:rPr lang="en-US" sz="1400" dirty="0" smtClean="0"/>
              <a:t>						       Date</a:t>
            </a:r>
          </a:p>
          <a:p>
            <a:pPr marL="0" indent="0">
              <a:buFont typeface="Wingdings 2"/>
              <a:buNone/>
            </a:pPr>
            <a:endParaRPr lang="en-US" sz="1600" dirty="0" smtClean="0"/>
          </a:p>
          <a:p>
            <a:pPr marL="0" indent="0">
              <a:buFont typeface="Wingdings 2"/>
              <a:buNone/>
            </a:pPr>
            <a:endParaRPr lang="en-US" sz="1600" dirty="0" smtClean="0"/>
          </a:p>
          <a:p>
            <a:pPr marL="0" indent="0">
              <a:buFont typeface="Wingdings 2"/>
              <a:buNone/>
            </a:pPr>
            <a:r>
              <a:rPr lang="en-US" sz="1600" dirty="0" smtClean="0"/>
              <a:t>Signature:_____________________________________</a:t>
            </a:r>
          </a:p>
          <a:p>
            <a:pPr marL="0" indent="0">
              <a:buFont typeface="Wingdings 2"/>
              <a:buNone/>
            </a:pPr>
            <a:endParaRPr lang="en-US" sz="1600" dirty="0" smtClean="0"/>
          </a:p>
          <a:p>
            <a:pPr marL="0" indent="0">
              <a:buFont typeface="Wingdings 2"/>
              <a:buNone/>
            </a:pPr>
            <a:endParaRPr lang="en-US" sz="1600" dirty="0" smtClean="0"/>
          </a:p>
          <a:p>
            <a:pPr marL="0" indent="0" algn="ctr">
              <a:buFont typeface="Wingdings 2"/>
              <a:buNone/>
            </a:pPr>
            <a:r>
              <a:rPr lang="en-US" sz="1600" i="1" dirty="0" smtClean="0"/>
              <a:t>After completing the form please give to you supervisor. </a:t>
            </a:r>
            <a:endParaRPr lang="en-US" sz="1600" i="1" dirty="0" smtClean="0"/>
          </a:p>
        </p:txBody>
      </p:sp>
    </p:spTree>
    <p:extLst>
      <p:ext uri="{BB962C8B-B14F-4D97-AF65-F5344CB8AC3E}">
        <p14:creationId xmlns:p14="http://schemas.microsoft.com/office/powerpoint/2010/main" val="4088974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Plan Ahead</a:t>
            </a:r>
          </a:p>
        </p:txBody>
      </p:sp>
      <p:sp>
        <p:nvSpPr>
          <p:cNvPr id="3" name="Content Placeholder 2"/>
          <p:cNvSpPr>
            <a:spLocks noGrp="1"/>
          </p:cNvSpPr>
          <p:nvPr>
            <p:ph idx="1"/>
          </p:nvPr>
        </p:nvSpPr>
        <p:spPr/>
        <p:txBody>
          <a:bodyPr>
            <a:normAutofit lnSpcReduction="10000"/>
          </a:bodyPr>
          <a:lstStyle/>
          <a:p>
            <a:pPr lvl="0"/>
            <a:r>
              <a:rPr lang="en-US" sz="2400" dirty="0"/>
              <a:t>Do not use your personal phone to contact clients.  Keep in mind your client may have caller ID and become aware of your home or personal cell phone number.  </a:t>
            </a:r>
            <a:r>
              <a:rPr lang="en-US" sz="2400" dirty="0" smtClean="0"/>
              <a:t/>
            </a:r>
            <a:br>
              <a:rPr lang="en-US" sz="2400" dirty="0" smtClean="0"/>
            </a:br>
            <a:endParaRPr lang="en-US" sz="2400" dirty="0"/>
          </a:p>
          <a:p>
            <a:pPr lvl="0"/>
            <a:r>
              <a:rPr lang="en-US" sz="2400" dirty="0"/>
              <a:t>Be aware that your license plate number (if you use your personal car for fieldwork) may be used to gain a great deal of personal information about you.  </a:t>
            </a:r>
            <a:r>
              <a:rPr lang="en-US" sz="2400" dirty="0" smtClean="0"/>
              <a:t/>
            </a:r>
            <a:br>
              <a:rPr lang="en-US" sz="2400" dirty="0" smtClean="0"/>
            </a:br>
            <a:endParaRPr lang="en-US" sz="2400" dirty="0"/>
          </a:p>
          <a:p>
            <a:pPr lvl="0"/>
            <a:r>
              <a:rPr lang="en-US" sz="2400" dirty="0"/>
              <a:t>Follow your division’s procedures for checking in and out during the </a:t>
            </a:r>
            <a:r>
              <a:rPr lang="en-US" sz="2400" dirty="0" smtClean="0"/>
              <a:t>day. </a:t>
            </a:r>
            <a:r>
              <a:rPr lang="en-US" sz="2400" dirty="0" smtClean="0">
                <a:solidFill>
                  <a:prstClr val="black"/>
                </a:solidFill>
              </a:rPr>
              <a:t>Keep </a:t>
            </a:r>
            <a:r>
              <a:rPr lang="en-US" sz="2400" dirty="0">
                <a:solidFill>
                  <a:prstClr val="black"/>
                </a:solidFill>
              </a:rPr>
              <a:t>your client’s address files updated.  Call your office at scheduled times.  When working in pairs, stay together.</a:t>
            </a:r>
            <a:endParaRPr lang="en-US" dirty="0"/>
          </a:p>
          <a:p>
            <a:endParaRPr lang="en-US" dirty="0"/>
          </a:p>
        </p:txBody>
      </p:sp>
    </p:spTree>
    <p:extLst>
      <p:ext uri="{BB962C8B-B14F-4D97-AF65-F5344CB8AC3E}">
        <p14:creationId xmlns:p14="http://schemas.microsoft.com/office/powerpoint/2010/main" val="4280804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Plan Ahead</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Keep your client’s address files updated.  Call your office at scheduled times.  When working in pairs, stay together.</a:t>
            </a:r>
            <a:br>
              <a:rPr lang="en-US" dirty="0"/>
            </a:br>
            <a:endParaRPr lang="en-US" dirty="0"/>
          </a:p>
          <a:p>
            <a:pPr lvl="0"/>
            <a:r>
              <a:rPr lang="en-US" dirty="0"/>
              <a:t>Arrange your work schedule so questionable visits are early in the day. </a:t>
            </a:r>
          </a:p>
          <a:p>
            <a:pPr marL="0" indent="0">
              <a:buNone/>
            </a:pPr>
            <a:endParaRPr lang="en-US" dirty="0"/>
          </a:p>
          <a:p>
            <a:pPr lvl="0"/>
            <a:r>
              <a:rPr lang="en-US" dirty="0"/>
              <a:t>Keep your cell phone charged and keep it with you. </a:t>
            </a:r>
            <a:br>
              <a:rPr lang="en-US" dirty="0"/>
            </a:br>
            <a:endParaRPr lang="en-US" dirty="0"/>
          </a:p>
          <a:p>
            <a:pPr lvl="0"/>
            <a:r>
              <a:rPr lang="en-US" dirty="0"/>
              <a:t>Shrink forms to fit into your notebook, eliminating any need to return to your </a:t>
            </a:r>
            <a:r>
              <a:rPr lang="en-US" dirty="0" smtClean="0"/>
              <a:t>car.</a:t>
            </a:r>
          </a:p>
          <a:p>
            <a:pPr lvl="0"/>
            <a:endParaRPr lang="en-US" dirty="0" smtClean="0"/>
          </a:p>
          <a:p>
            <a:pPr lvl="0"/>
            <a:r>
              <a:rPr lang="en-US" dirty="0" smtClean="0"/>
              <a:t>Lock or Conceal your personal items in your car before leaving the office. </a:t>
            </a:r>
            <a:endParaRPr lang="en-US" dirty="0"/>
          </a:p>
          <a:p>
            <a:endParaRPr lang="en-US" dirty="0"/>
          </a:p>
        </p:txBody>
      </p:sp>
    </p:spTree>
    <p:extLst>
      <p:ext uri="{BB962C8B-B14F-4D97-AF65-F5344CB8AC3E}">
        <p14:creationId xmlns:p14="http://schemas.microsoft.com/office/powerpoint/2010/main" val="2424604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Plan Ahead</a:t>
            </a:r>
            <a:endParaRPr lang="en-US" dirty="0"/>
          </a:p>
        </p:txBody>
      </p:sp>
      <p:sp>
        <p:nvSpPr>
          <p:cNvPr id="3" name="Content Placeholder 2"/>
          <p:cNvSpPr>
            <a:spLocks noGrp="1"/>
          </p:cNvSpPr>
          <p:nvPr>
            <p:ph idx="1"/>
          </p:nvPr>
        </p:nvSpPr>
        <p:spPr/>
        <p:txBody>
          <a:bodyPr/>
          <a:lstStyle/>
          <a:p>
            <a:pPr lvl="0"/>
            <a:r>
              <a:rPr lang="en-US" dirty="0"/>
              <a:t>Carry a minimal amount of cash.  </a:t>
            </a:r>
            <a:br>
              <a:rPr lang="en-US" dirty="0"/>
            </a:br>
            <a:endParaRPr lang="en-US" dirty="0"/>
          </a:p>
          <a:p>
            <a:pPr lvl="0"/>
            <a:r>
              <a:rPr lang="en-US" dirty="0"/>
              <a:t>Develop a rapport with the community.  Get to know some of the neighbors and be sure they recognize you.</a:t>
            </a:r>
            <a:br>
              <a:rPr lang="en-US" dirty="0"/>
            </a:br>
            <a:endParaRPr lang="en-US" dirty="0"/>
          </a:p>
          <a:p>
            <a:r>
              <a:rPr lang="en-US" dirty="0"/>
              <a:t>Take only the items necessary to do your job.  Select forms, brochures, etc. that you will need each day and arrange them to fit in a briefcase or other carrying device.</a:t>
            </a:r>
          </a:p>
        </p:txBody>
      </p:sp>
    </p:spTree>
    <p:extLst>
      <p:ext uri="{BB962C8B-B14F-4D97-AF65-F5344CB8AC3E}">
        <p14:creationId xmlns:p14="http://schemas.microsoft.com/office/powerpoint/2010/main" val="2629290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Plan Ahead</a:t>
            </a:r>
            <a:endParaRPr lang="en-US" dirty="0"/>
          </a:p>
        </p:txBody>
      </p:sp>
      <p:sp>
        <p:nvSpPr>
          <p:cNvPr id="3" name="Content Placeholder 2"/>
          <p:cNvSpPr>
            <a:spLocks noGrp="1"/>
          </p:cNvSpPr>
          <p:nvPr>
            <p:ph idx="1"/>
          </p:nvPr>
        </p:nvSpPr>
        <p:spPr/>
        <p:txBody>
          <a:bodyPr/>
          <a:lstStyle/>
          <a:p>
            <a:pPr lvl="0"/>
            <a:r>
              <a:rPr lang="en-US" dirty="0"/>
              <a:t>If you need to go to court and have concerns about your safety, have someone drop you off and pick you up, park far enough away so you can’t be seen getting into your car, or use a County car</a:t>
            </a:r>
            <a:r>
              <a:rPr lang="en-US" dirty="0" smtClean="0"/>
              <a:t>.</a:t>
            </a:r>
          </a:p>
          <a:p>
            <a:pPr marL="0" lvl="0" indent="0">
              <a:buNone/>
            </a:pPr>
            <a:endParaRPr lang="en-US" dirty="0"/>
          </a:p>
          <a:p>
            <a:r>
              <a:rPr lang="en-US" dirty="0"/>
              <a:t>Make sure your supervisor knows </a:t>
            </a:r>
            <a:r>
              <a:rPr lang="en-US" i="1" u="sng" dirty="0"/>
              <a:t>where you are</a:t>
            </a:r>
            <a:r>
              <a:rPr lang="en-US" dirty="0"/>
              <a:t> </a:t>
            </a:r>
            <a:r>
              <a:rPr lang="en-US" b="1" dirty="0"/>
              <a:t>and</a:t>
            </a:r>
            <a:r>
              <a:rPr lang="en-US" dirty="0"/>
              <a:t> </a:t>
            </a:r>
            <a:r>
              <a:rPr lang="en-US" i="1" u="sng" dirty="0"/>
              <a:t>when you expect to return</a:t>
            </a:r>
            <a:r>
              <a:rPr lang="en-US" dirty="0"/>
              <a:t> to the building or arrive home</a:t>
            </a:r>
          </a:p>
        </p:txBody>
      </p:sp>
    </p:spTree>
    <p:extLst>
      <p:ext uri="{BB962C8B-B14F-4D97-AF65-F5344CB8AC3E}">
        <p14:creationId xmlns:p14="http://schemas.microsoft.com/office/powerpoint/2010/main" val="2593700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Dress to Protect yourself</a:t>
            </a:r>
            <a:endParaRPr lang="en-US" b="1" dirty="0"/>
          </a:p>
        </p:txBody>
      </p:sp>
      <p:sp>
        <p:nvSpPr>
          <p:cNvPr id="3" name="Content Placeholder 2"/>
          <p:cNvSpPr>
            <a:spLocks noGrp="1"/>
          </p:cNvSpPr>
          <p:nvPr>
            <p:ph idx="1"/>
          </p:nvPr>
        </p:nvSpPr>
        <p:spPr>
          <a:xfrm>
            <a:off x="457200" y="1905000"/>
            <a:ext cx="8229600" cy="4800600"/>
          </a:xfrm>
        </p:spPr>
        <p:txBody>
          <a:bodyPr>
            <a:normAutofit lnSpcReduction="10000"/>
          </a:bodyPr>
          <a:lstStyle/>
          <a:p>
            <a:r>
              <a:rPr lang="en-US" sz="2400" dirty="0"/>
              <a:t>Avoid wearing expensive jewelry or any accessory that could be dangerous (dangling scarves, necklaces, ties, etc</a:t>
            </a:r>
            <a:r>
              <a:rPr lang="en-US" sz="2400" dirty="0" smtClean="0"/>
              <a:t>.)</a:t>
            </a:r>
          </a:p>
          <a:p>
            <a:pPr marL="0" indent="0">
              <a:buNone/>
            </a:pPr>
            <a:endParaRPr lang="en-US" sz="2400" dirty="0" smtClean="0"/>
          </a:p>
          <a:p>
            <a:pPr lvl="0"/>
            <a:r>
              <a:rPr lang="en-US" sz="2400" dirty="0"/>
              <a:t>Wear shoes you can run in or, if necessary, kick off quickly.</a:t>
            </a:r>
            <a:br>
              <a:rPr lang="en-US" sz="2400" dirty="0"/>
            </a:br>
            <a:endParaRPr lang="en-US" sz="2400" dirty="0"/>
          </a:p>
          <a:p>
            <a:pPr lvl="0"/>
            <a:r>
              <a:rPr lang="en-US" sz="2400" dirty="0"/>
              <a:t>Wear clothes that make it easy for you to move fast.</a:t>
            </a:r>
            <a:br>
              <a:rPr lang="en-US" sz="2400" dirty="0"/>
            </a:br>
            <a:endParaRPr lang="en-US" sz="2400" dirty="0"/>
          </a:p>
          <a:p>
            <a:r>
              <a:rPr lang="en-US" sz="2400" dirty="0"/>
              <a:t>Carry a noise- making device, for example a whistle or personal alarm</a:t>
            </a:r>
            <a:r>
              <a:rPr lang="en-US" sz="2400" dirty="0" smtClean="0"/>
              <a:t>.</a:t>
            </a:r>
          </a:p>
          <a:p>
            <a:pPr marL="0" indent="0">
              <a:buNone/>
            </a:pPr>
            <a:endParaRPr lang="en-US" sz="2400" dirty="0"/>
          </a:p>
          <a:p>
            <a:r>
              <a:rPr lang="en-US" sz="2400" dirty="0"/>
              <a:t>Always wear your nametag. (Should clip on, not wear around your neck)</a:t>
            </a:r>
          </a:p>
        </p:txBody>
      </p:sp>
    </p:spTree>
    <p:extLst>
      <p:ext uri="{BB962C8B-B14F-4D97-AF65-F5344CB8AC3E}">
        <p14:creationId xmlns:p14="http://schemas.microsoft.com/office/powerpoint/2010/main" val="179133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Dress to Protect yourself</a:t>
            </a:r>
            <a:endParaRPr lang="en-US" dirty="0"/>
          </a:p>
        </p:txBody>
      </p:sp>
      <p:sp>
        <p:nvSpPr>
          <p:cNvPr id="3" name="Content Placeholder 2"/>
          <p:cNvSpPr>
            <a:spLocks noGrp="1"/>
          </p:cNvSpPr>
          <p:nvPr>
            <p:ph idx="1"/>
          </p:nvPr>
        </p:nvSpPr>
        <p:spPr/>
        <p:txBody>
          <a:bodyPr/>
          <a:lstStyle/>
          <a:p>
            <a:pPr lvl="0"/>
            <a:r>
              <a:rPr lang="en-US" sz="2400" dirty="0"/>
              <a:t>Select bright colored clothes to make yourself more visible at night.  </a:t>
            </a:r>
            <a:br>
              <a:rPr lang="en-US" sz="2400" dirty="0"/>
            </a:br>
            <a:endParaRPr lang="en-US" sz="2400" dirty="0"/>
          </a:p>
          <a:p>
            <a:pPr lvl="0"/>
            <a:r>
              <a:rPr lang="en-US" sz="2400" dirty="0"/>
              <a:t>Do not carry a purse.  Instead, wear clothes with pockets or use a fanny pack.</a:t>
            </a:r>
            <a:br>
              <a:rPr lang="en-US" sz="2400" dirty="0"/>
            </a:br>
            <a:endParaRPr lang="en-US" sz="2400" dirty="0"/>
          </a:p>
          <a:p>
            <a:pPr lvl="0"/>
            <a:r>
              <a:rPr lang="en-US" sz="2400" dirty="0"/>
              <a:t>Always wear appropriate clothes for the situation.</a:t>
            </a:r>
          </a:p>
          <a:p>
            <a:endParaRPr lang="en-US" dirty="0"/>
          </a:p>
        </p:txBody>
      </p:sp>
    </p:spTree>
    <p:extLst>
      <p:ext uri="{BB962C8B-B14F-4D97-AF65-F5344CB8AC3E}">
        <p14:creationId xmlns:p14="http://schemas.microsoft.com/office/powerpoint/2010/main" val="42087282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TotalTime>
  <Words>1504</Words>
  <Application>Microsoft Office PowerPoint</Application>
  <PresentationFormat>On-screen Show (4:3)</PresentationFormat>
  <Paragraphs>210</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Calibri</vt:lpstr>
      <vt:lpstr>Constantia</vt:lpstr>
      <vt:lpstr>Wingdings 2</vt:lpstr>
      <vt:lpstr>Flow</vt:lpstr>
      <vt:lpstr>            YAMHILL COUNTY HEALTH AND HUMAN SERIVCES </vt:lpstr>
      <vt:lpstr>Why?</vt:lpstr>
      <vt:lpstr> Plan Ahead</vt:lpstr>
      <vt:lpstr>Plan Ahead</vt:lpstr>
      <vt:lpstr>Plan Ahead</vt:lpstr>
      <vt:lpstr>Plan Ahead</vt:lpstr>
      <vt:lpstr>Plan Ahead</vt:lpstr>
      <vt:lpstr>Dress to Protect yourself</vt:lpstr>
      <vt:lpstr>Dress to Protect yourself</vt:lpstr>
      <vt:lpstr>Car Safety </vt:lpstr>
      <vt:lpstr>Car Safety </vt:lpstr>
      <vt:lpstr>Neighborhood Surveillance </vt:lpstr>
      <vt:lpstr>Neighborhood Surveillance </vt:lpstr>
      <vt:lpstr>Neighborhood Surveillance </vt:lpstr>
      <vt:lpstr>Parking and Leaving Your Car</vt:lpstr>
      <vt:lpstr>Parking and Leaving Your Car</vt:lpstr>
      <vt:lpstr>Parking and Leaving Your Car</vt:lpstr>
      <vt:lpstr>Approaching the Dwelling</vt:lpstr>
      <vt:lpstr>Approaching the Dwelling</vt:lpstr>
      <vt:lpstr>Approaching the Dwelling</vt:lpstr>
      <vt:lpstr>Approaching the Dwelling</vt:lpstr>
      <vt:lpstr>Approaching the Dwelling</vt:lpstr>
      <vt:lpstr>Inside the Visitation Site</vt:lpstr>
      <vt:lpstr>Inside the Visitation Site</vt:lpstr>
      <vt:lpstr>Inside the Visitation Site</vt:lpstr>
      <vt:lpstr>Inside the Visitation Site</vt:lpstr>
      <vt:lpstr>Inside the Visitation Site</vt:lpstr>
      <vt:lpstr>Methamphetamine Lab</vt:lpstr>
      <vt:lpstr>Methamphetamine Lab</vt:lpstr>
      <vt:lpstr>Methamphetamine Lab</vt:lpstr>
      <vt:lpstr>Leaving the Site</vt:lpstr>
      <vt:lpstr>Leaving the Site</vt:lpstr>
      <vt:lpstr>Leaving the Site</vt:lpstr>
      <vt:lpstr>In a Potentially Unsafe Situation? </vt:lpstr>
      <vt:lpstr>In a Potentially Unsafe Situation? </vt:lpstr>
      <vt:lpstr>In a Potentially Unsafe Situation? </vt:lpstr>
      <vt:lpstr>Attestation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YAMHILL COUNTY HEALTH AND HUMAN SERIVCES</dc:title>
  <dc:creator>Lindsey Manfrin</dc:creator>
  <cp:lastModifiedBy>Lindsey Manfrin</cp:lastModifiedBy>
  <cp:revision>13</cp:revision>
  <dcterms:created xsi:type="dcterms:W3CDTF">2013-08-01T21:06:14Z</dcterms:created>
  <dcterms:modified xsi:type="dcterms:W3CDTF">2017-01-24T17:05:53Z</dcterms:modified>
</cp:coreProperties>
</file>