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84" r:id="rId2"/>
    <p:sldId id="257" r:id="rId3"/>
    <p:sldId id="289" r:id="rId4"/>
    <p:sldId id="267" r:id="rId5"/>
    <p:sldId id="295" r:id="rId6"/>
    <p:sldId id="269" r:id="rId7"/>
    <p:sldId id="290" r:id="rId8"/>
    <p:sldId id="291" r:id="rId9"/>
    <p:sldId id="292" r:id="rId10"/>
    <p:sldId id="293" r:id="rId11"/>
    <p:sldId id="294" r:id="rId12"/>
    <p:sldId id="268" r:id="rId13"/>
    <p:sldId id="278" r:id="rId14"/>
    <p:sldId id="261" r:id="rId15"/>
    <p:sldId id="264" r:id="rId16"/>
    <p:sldId id="296" r:id="rId17"/>
    <p:sldId id="288" r:id="rId18"/>
  </p:sldIdLst>
  <p:sldSz cx="10058400" cy="7772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0000FF"/>
    <a:srgbClr val="33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55" y="53"/>
      </p:cViewPr>
      <p:guideLst>
        <p:guide orient="horz" pos="2448"/>
        <p:guide pos="316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88" y="936"/>
      </p:cViewPr>
      <p:guideLst>
        <p:guide orient="horz" pos="3023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249238" y="9215438"/>
            <a:ext cx="4519612" cy="29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8" rIns="95717" bIns="47858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300" dirty="0"/>
              <a:t>YCC Prevention and Detection of Fraud and Abuse</a:t>
            </a:r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6908800" y="9215438"/>
            <a:ext cx="406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7" tIns="47858" rIns="95717" bIns="47858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A41FC8CF-7E7D-466C-BC20-9A992E6CADF9}" type="slidenum">
              <a:rPr lang="en-US" altLang="en-US" sz="1300" smtClean="0"/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24704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8" rIns="94853" bIns="47428" numCol="1" anchor="t" anchorCtr="0" compatLnSpc="1">
            <a:prstTxWarp prst="textNoShape">
              <a:avLst/>
            </a:prstTxWarp>
          </a:bodyPr>
          <a:lstStyle>
            <a:lvl1pPr algn="l" defTabSz="94773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8" rIns="94853" bIns="47428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719138"/>
            <a:ext cx="4659313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8" rIns="94853" bIns="47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8" rIns="94853" bIns="47428" numCol="1" anchor="b" anchorCtr="0" compatLnSpc="1">
            <a:prstTxWarp prst="textNoShape">
              <a:avLst/>
            </a:prstTxWarp>
          </a:bodyPr>
          <a:lstStyle>
            <a:lvl1pPr algn="l" defTabSz="94773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3" tIns="47428" rIns="94853" bIns="47428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cs typeface="+mn-cs"/>
              </a:defRPr>
            </a:lvl1pPr>
          </a:lstStyle>
          <a:p>
            <a:pPr>
              <a:defRPr/>
            </a:pPr>
            <a:fld id="{25BE7ED3-7883-4B49-B429-5D6AB8888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8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208645-0E42-4740-B04F-BDC82E89BB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8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0E2706-D9EC-4C39-97CB-07D91CCBF6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DB89A-612F-4863-AC9E-77C7776EDB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0C826-F80D-4D01-8A24-ED0E5E18C6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ED2A24-3404-4090-8175-5DCED6D3B3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0D74DD-34D4-4185-AAE5-74BEBA3A3D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0DE9C-39F6-47B6-AD56-F9E001F56A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2A4D90-A6EB-4311-99BC-7C3C44451E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BAE1B-CAA0-48DE-9911-DA6CF1CAB43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5654675"/>
            <a:ext cx="4017962" cy="3519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9025" y="2073275"/>
            <a:ext cx="855027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89025" y="7081838"/>
            <a:ext cx="2095500" cy="517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771900" y="7081838"/>
            <a:ext cx="3184525" cy="517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43800" y="7081838"/>
            <a:ext cx="2095500" cy="5175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953D1CC-F2BC-4783-9680-6887F092C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B790685-6A59-49BD-8927-5A6DEC6EA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3404"/>
            <a:ext cx="3810532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30748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F4BEA-1014-4642-9045-3859BFB5B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35767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1438" y="690563"/>
            <a:ext cx="2366962" cy="6303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7375" y="690563"/>
            <a:ext cx="6951663" cy="6303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267D-C0D9-4242-8D32-6E8E7C00F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217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72" y="811213"/>
            <a:ext cx="9029227" cy="12271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Daytona" panose="020B0604030500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8335B-8F9C-4139-A184-70094D393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21BFAE9-8A42-4AD6-BED7-BD9C1BA1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0" y="288227"/>
            <a:ext cx="25146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89917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463C-CD49-4F44-B077-94B997ED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C24EBED-6FF2-48AE-A7D6-AACC2E245E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3810532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5297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375" y="2159000"/>
            <a:ext cx="4449763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9538" y="2159000"/>
            <a:ext cx="4449762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09A4-1E72-434F-BC03-AF7D67DC3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B1F8629-8815-464B-BD5C-415F8BB635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612"/>
            <a:ext cx="2971800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7161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F216-34F1-4B74-85C8-B8018AC1E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8237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C9730-BCE1-4F1A-BCBC-1E6A6589A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4918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D1E05-358F-4A98-A1DF-05D871C39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812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4034-F263-4ED4-9099-BA38EDB0F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99511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F5B84-AFE5-427A-A18D-96E82BD81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029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tex.stackexchange.com/questions/118135/background-image-for-pgfplots-chart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95167" y="792465"/>
            <a:ext cx="93726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HEADER</a:t>
            </a:r>
            <a:br>
              <a:rPr lang="en-US" altLang="en-US" dirty="0"/>
            </a:br>
            <a:r>
              <a:rPr lang="en-US" altLang="en-US" dirty="0"/>
              <a:t>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7375" y="2159000"/>
            <a:ext cx="905192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78763" y="7167563"/>
            <a:ext cx="2095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cs typeface="+mn-cs"/>
              </a:defRPr>
            </a:lvl1pPr>
          </a:lstStyle>
          <a:p>
            <a:pPr>
              <a:defRPr/>
            </a:pPr>
            <a:fld id="{C33F5E80-3517-4234-A3B3-CFBD968C3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65E88A5-6A34-4179-A6A9-198B9A33867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7" y="290745"/>
            <a:ext cx="3044562" cy="4871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wipe dir="d"/>
  </p:transition>
  <p:hf hdr="0" ft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Daytona" panose="020B0604030500040204" pitchFamily="34" charset="0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6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100">
          <a:solidFill>
            <a:schemeClr val="tx1"/>
          </a:solidFill>
          <a:latin typeface="Abadi" panose="020B0604020104020204" pitchFamily="34" charset="0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Abadi" panose="020B0604020104020204" pitchFamily="34" charset="0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Abadi" panose="020B0604020104020204" pitchFamily="34" charset="0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Abadi" panose="020B0604020104020204" pitchFamily="34" charset="0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e231.com/whistleblowing-app-lanticorruzione-la-sua-applicazion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amhillcco.ethicspoin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ntranet/depts/hhs/documents/Fraud%20Waste%20Abuse%20Reporting%20Form%20Fillable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gelcompanions.us/difference-medicare-medicai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gsinneedofspace.com/2013/04/19/our-rights-and-responsibilities-dog-law-qa-with-attorney-heidi-meinze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al_of_Oreg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19175">
              <a:defRPr/>
            </a:pPr>
            <a:fld id="{2FBC80E0-A128-4593-B626-3E06029D22E5}" type="slidenum">
              <a:rPr lang="en-US" smtClean="0"/>
              <a:pPr defTabSz="1019175">
                <a:defRPr/>
              </a:pPr>
              <a:t>1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77875"/>
            <a:ext cx="9372600" cy="13081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Yamhill County HHS</a:t>
            </a:r>
            <a:br>
              <a:rPr lang="en-US" altLang="en-US" dirty="0"/>
            </a:br>
            <a:r>
              <a:rPr lang="en-US" altLang="en-US" dirty="0"/>
              <a:t>Fraud, Waste and Abuse Policy</a:t>
            </a:r>
            <a:endParaRPr lang="en-US" altLang="en-US" b="0" dirty="0">
              <a:latin typeface="Garamond" pitchFamily="18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None/>
            </a:pPr>
            <a:endParaRPr lang="en-US" altLang="en-US" dirty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YCHHS is committed to the development and implementation of a plan of prevention, detection, monitoring and investigation to reduce fraud and abuse.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We will review and investigate reported allegations of fraud and/or abuse, whether internal or external, to take corrective action for any supported allegations, and to report misconduct to the appropriate parties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Fraud, Waste &amp; Abuse (FWA) policy encompasses all Divisions of the Department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None/>
            </a:pPr>
            <a:endParaRPr lang="en-US" altLang="en-US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800" b="1" u="sng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87375" y="2159000"/>
            <a:ext cx="9051925" cy="5232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ORS Chapter 164: Crimes related to theft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ORS Chapter 165: Crimes involving fraud or deception, including but not limited to falsification of business records (ORS 165.080) and false claims for health care payment (ORS 165.690 to 165.698)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ORS 166.715 to 166.735: Racketeering – civil or criminal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ORS 659A.200 to 659A.224 and ORS 659A.230 to 659A.233: Whistleblowing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OAR 410-120-1395 to 410-120-1510: DMAP program integrity, sanctions, fraud and abuse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Common law claims founded in fraud, including Fraud, Money Paid by Mistake and Money Paid by False Pretenses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Participating providers may be subject to other fraud and abuse laws not identified above.</a:t>
            </a:r>
          </a:p>
          <a:p>
            <a:endParaRPr lang="en-US" altLang="en-US" dirty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948411-3745-47E3-84BD-DD664C6692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66850" y="685800"/>
            <a:ext cx="8572500" cy="12271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Whistleblower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9051925" cy="48355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Individuals of HHS who come forward with evidence of fraud, waste and abuse involving Medicaid Funds have legal protections through the Federal False Claims Act (31 USC 3729-3733 and Oregon Whistleblowers Law (ORS 659A.200-224 &amp; ORS 659A.230-233).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98A27-0177-4E93-96DC-09D1E141D99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A close up&#10;&#10;Description automatically generated">
            <a:extLst>
              <a:ext uri="{FF2B5EF4-FFF2-40B4-BE49-F238E27FC236}">
                <a16:creationId xmlns:a16="http://schemas.microsoft.com/office/drawing/2014/main" id="{6867F698-C9B6-43D5-95B9-5954A0C62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8010" y="4038600"/>
            <a:ext cx="5122379" cy="33181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19175">
              <a:defRPr/>
            </a:pPr>
            <a:fld id="{8222509B-C624-4920-AB83-4C84D7E81A44}" type="slidenum">
              <a:rPr lang="en-US" smtClean="0"/>
              <a:pPr defTabSz="1019175">
                <a:defRPr/>
              </a:pPr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9029227" cy="122713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HHS FW&amp;A Policy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9372600" cy="4937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100" b="1" dirty="0"/>
              <a:t>Required Elements of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100" b="1" dirty="0"/>
              <a:t>FW&amp;A Prevention and Detection:</a:t>
            </a:r>
            <a:endParaRPr lang="en-US" altLang="en-US" sz="3100" i="1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/>
              <a:t>Provider credentialing verification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/>
              <a:t>Staff conflict of interest disclosure requirements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/>
              <a:t>Staff education about FW&amp;A policy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/>
              <a:t>OHP Member Complaints and Appeals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/>
              <a:t>Auditing of charts and billing/claims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/>
              <a:t>Repayment, data correction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/>
              <a:t>Controls on staff access to resources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/>
              <a:t>Disciplinary guidelines for staff determined to have committed fraud, waste or abuse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19175">
              <a:defRPr/>
            </a:pPr>
            <a:fld id="{D93EB966-7838-4437-B167-1E90B860E292}" type="slidenum">
              <a:rPr lang="en-US" smtClean="0"/>
              <a:pPr defTabSz="1019175">
                <a:defRPr/>
              </a:pPr>
              <a:t>13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572500" cy="122713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HHS FW&amp;A Policy</a:t>
            </a:r>
            <a:br>
              <a:rPr lang="en-US" altLang="en-US" sz="3600" dirty="0"/>
            </a:br>
            <a:endParaRPr lang="en-US" altLang="en-US" sz="2600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9067800" cy="5486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i="1" dirty="0"/>
              <a:t>What do we need to do for suspected FW&amp;A?</a:t>
            </a:r>
            <a:r>
              <a:rPr lang="en-US" altLang="en-US" sz="2800" b="1" dirty="0"/>
              <a:t> </a:t>
            </a:r>
            <a:endParaRPr lang="en-US" altLang="en-US" sz="3100" dirty="0"/>
          </a:p>
          <a:p>
            <a:pPr eaLnBrk="1" hangingPunct="1">
              <a:lnSpc>
                <a:spcPct val="80000"/>
              </a:lnSpc>
            </a:pPr>
            <a:endParaRPr lang="en-US" altLang="en-US" sz="1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100" dirty="0"/>
              <a:t>Employees, clients or others will be asked to complete a FW&amp;A reporting form.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dirty="0"/>
              <a:t>There are several possible follow up actions depending on the investigation: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000" dirty="0"/>
              <a:t>Investigate and respond to suspected or verified FW&amp;A reported to YCC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000" dirty="0"/>
              <a:t>Refer suspected or verified FW&amp;A to Medicaid Fraud Control Unit (MFCU), notify DHS-AMHD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dirty="0"/>
              <a:t>Contact your division manager or compliance officer if you have questions. </a:t>
            </a:r>
            <a:endParaRPr lang="en-US" altLang="en-US" sz="3400" dirty="0"/>
          </a:p>
          <a:p>
            <a:pPr lvl="1" eaLnBrk="1" hangingPunct="1">
              <a:lnSpc>
                <a:spcPct val="80000"/>
              </a:lnSpc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19175">
              <a:defRPr/>
            </a:pPr>
            <a:fld id="{D3197BBC-39ED-4A68-AE98-94149014D0B1}" type="slidenum">
              <a:rPr lang="en-US" smtClean="0"/>
              <a:pPr defTabSz="1019175">
                <a:defRPr/>
              </a:pPr>
              <a:t>14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3600" dirty="0"/>
            </a:br>
            <a:r>
              <a:rPr lang="en-US" altLang="en-US" sz="3600" dirty="0"/>
              <a:t> HHS FW&amp;A Policy</a:t>
            </a:r>
            <a:br>
              <a:rPr lang="en-US" altLang="en-US" sz="3600" dirty="0"/>
            </a:br>
            <a:r>
              <a:rPr lang="en-US" altLang="en-US" sz="3600" dirty="0"/>
              <a:t>  </a:t>
            </a:r>
            <a:r>
              <a:rPr lang="en-US" altLang="en-US" sz="2800" i="1" dirty="0"/>
              <a:t>A Few  More Important Points</a:t>
            </a:r>
            <a:endParaRPr lang="en-US" altLang="en-US" sz="2600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900" dirty="0"/>
              <a:t>FW&amp;A allegations can be reported anonymously. </a:t>
            </a:r>
          </a:p>
          <a:p>
            <a:pPr eaLnBrk="1" hangingPunct="1">
              <a:defRPr/>
            </a:pPr>
            <a:r>
              <a:rPr lang="en-US" altLang="en-US" sz="2900" dirty="0"/>
              <a:t>HHS cannot require employee to obtain prior approval before reporting FW&amp;A </a:t>
            </a:r>
          </a:p>
          <a:p>
            <a:pPr eaLnBrk="1" hangingPunct="1">
              <a:defRPr/>
            </a:pPr>
            <a:r>
              <a:rPr lang="en-US" altLang="en-US" sz="2900" dirty="0"/>
              <a:t>Employees are protected from retaliation under federal and state “whistleblower” regulations when reporting FW&amp;A. </a:t>
            </a:r>
          </a:p>
          <a:p>
            <a:pPr eaLnBrk="1" hangingPunct="1">
              <a:defRPr/>
            </a:pPr>
            <a:r>
              <a:rPr lang="en-US" altLang="en-US" sz="2900" dirty="0"/>
              <a:t>State and federal authorities are not limited in their authority to purse legal redress for FW&amp;A to the fullest extent.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19175">
              <a:defRPr/>
            </a:pPr>
            <a:fld id="{E2ED32EE-190C-49F0-A402-9710683EE3FE}" type="slidenum">
              <a:rPr lang="en-US" smtClean="0"/>
              <a:pPr defTabSz="1019175">
                <a:defRPr/>
              </a:pPr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7" y="457200"/>
            <a:ext cx="9182100" cy="122713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3 Reporting Options for YCC Members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900" u="sng" dirty="0"/>
              <a:t>Option 1:</a:t>
            </a:r>
            <a:r>
              <a:rPr lang="en-US" altLang="en-US" sz="2900" dirty="0"/>
              <a:t> Use HHS  procedure for FW&amp;A reporting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9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900" u="sng" dirty="0"/>
              <a:t>Option 2:</a:t>
            </a:r>
            <a:r>
              <a:rPr lang="en-US" altLang="en-US" sz="2900" dirty="0"/>
              <a:t> Use YCC FW&amp;A reporting platform, EthicsPoint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900" dirty="0"/>
              <a:t>Toll-free phone number </a:t>
            </a:r>
            <a:r>
              <a:rPr lang="en-US" altLang="en-US" sz="2900" b="1" dirty="0">
                <a:solidFill>
                  <a:schemeClr val="accent6"/>
                </a:solidFill>
              </a:rPr>
              <a:t>1-844-989-2845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900" dirty="0"/>
              <a:t>Or go to </a:t>
            </a:r>
            <a:r>
              <a:rPr lang="en-US" altLang="en-US" sz="29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http://yamhillcco.ethicspoint.com </a:t>
            </a:r>
            <a:r>
              <a:rPr lang="en-US" altLang="en-US" sz="2900" dirty="0"/>
              <a:t>and click on the “Make a Report” tab </a:t>
            </a:r>
          </a:p>
          <a:p>
            <a:pPr marL="1019175" lvl="2" indent="0" eaLnBrk="1" hangingPunct="1">
              <a:lnSpc>
                <a:spcPct val="80000"/>
              </a:lnSpc>
              <a:buNone/>
            </a:pPr>
            <a:endParaRPr lang="en-US" altLang="en-US" sz="29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900" u="sng" dirty="0"/>
              <a:t>Option 3:</a:t>
            </a:r>
            <a:r>
              <a:rPr lang="en-US" altLang="en-US" sz="2900" dirty="0"/>
              <a:t> Report to the Medicaid Fraud Control Unit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900" dirty="0"/>
              <a:t>	    </a:t>
            </a:r>
            <a:r>
              <a:rPr lang="en-US" altLang="en-US" sz="2900" dirty="0">
                <a:solidFill>
                  <a:srgbClr val="FF0000"/>
                </a:solidFill>
              </a:rPr>
              <a:t>1-888-372-8301</a:t>
            </a:r>
            <a:endParaRPr lang="en-US" altLang="en-US" sz="29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9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662" y="1055977"/>
            <a:ext cx="8267700" cy="762000"/>
          </a:xfrm>
        </p:spPr>
        <p:txBody>
          <a:bodyPr anchor="ctr"/>
          <a:lstStyle/>
          <a:p>
            <a:r>
              <a:rPr lang="en-US" sz="3200" dirty="0"/>
              <a:t>HHS Reporting Form</a:t>
            </a:r>
            <a:br>
              <a:rPr lang="en-US" sz="3200" dirty="0"/>
            </a:br>
            <a:r>
              <a:rPr lang="en-US" altLang="en-US" sz="1400" dirty="0"/>
              <a:t>(Available on HHS intranet: Health &amp; Human Services/Forms)</a:t>
            </a:r>
            <a:br>
              <a:rPr lang="en-US" altLang="en-US" sz="1400" dirty="0"/>
            </a:br>
            <a:r>
              <a:rPr lang="en-US" altLang="en-US" sz="1200" dirty="0"/>
              <a:t>Found on the intranet here: </a:t>
            </a:r>
            <a:r>
              <a:rPr lang="en-US" altLang="en-US" sz="10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http://intranet/depts/hhs/documents/Fraud%20Waste%20Abuse%20Reporting%20Form%20Fillable.pdf</a:t>
            </a:r>
            <a:br>
              <a:rPr lang="en-US" altLang="en-US" sz="1200" dirty="0"/>
            </a:b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509A4-1E72-434F-BC03-AF7D67DC32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99E7200-89E0-4A4C-948D-E5A3A31E31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9900" y="2159000"/>
            <a:ext cx="3684712" cy="4835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CA3B64-E8DD-4FCD-AD21-3730344B47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59113" y="2159000"/>
            <a:ext cx="3710612" cy="4835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672566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19175">
              <a:defRPr/>
            </a:pPr>
            <a:fld id="{B897C223-AF27-442C-9494-E3FDDA154011}" type="slidenum">
              <a:rPr lang="en-US" smtClean="0"/>
              <a:pPr defTabSz="1019175">
                <a:defRPr/>
              </a:pPr>
              <a:t>17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190625"/>
            <a:ext cx="8915400" cy="9906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cs typeface="Times New Roman" pitchFamily="18" charset="0"/>
              </a:rPr>
              <a:t>Yamhill County HHS</a:t>
            </a:r>
            <a:br>
              <a:rPr lang="en-US" altLang="en-US" sz="3200" dirty="0">
                <a:cs typeface="Times New Roman" pitchFamily="18" charset="0"/>
              </a:rPr>
            </a:br>
            <a:endParaRPr lang="en-US" altLang="en-US" sz="3200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" y="1371600"/>
            <a:ext cx="9509760" cy="5029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en-US" sz="2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en-US" sz="2800" b="1" u="sng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2800" b="1" u="sng" dirty="0">
                <a:solidFill>
                  <a:schemeClr val="hlink"/>
                </a:solidFill>
              </a:rPr>
              <a:t>HHS Fraud and Abuse Committee: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en-US" sz="2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400" b="1" dirty="0"/>
              <a:t>Developmental Disabilities Manager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400" b="1" dirty="0"/>
              <a:t>Quality Improvement Manager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400" b="1" dirty="0"/>
              <a:t>Public Health Manager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400" b="1" dirty="0"/>
              <a:t>Behavioral Health Director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400" b="1" dirty="0"/>
              <a:t>Health and Human Services Director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400" b="1" dirty="0"/>
              <a:t>IT Manager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B8CE9-F40B-495A-B9E8-F550E17FCCA7}"/>
              </a:ext>
            </a:extLst>
          </p:cNvPr>
          <p:cNvSpPr txBox="1"/>
          <p:nvPr/>
        </p:nvSpPr>
        <p:spPr>
          <a:xfrm>
            <a:off x="7315200" y="71247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Updated 12/15/2021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19175">
              <a:defRPr/>
            </a:pPr>
            <a:fld id="{30C7BA3A-F049-4064-A998-B372A2E2D3B8}" type="slidenum">
              <a:rPr lang="en-US" smtClean="0"/>
              <a:pPr defTabSz="1019175">
                <a:defRPr/>
              </a:pPr>
              <a:t>2</a:t>
            </a:fld>
            <a:endParaRPr lang="en-US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587271" y="1242434"/>
            <a:ext cx="9029227" cy="1227137"/>
          </a:xfrm>
        </p:spPr>
        <p:txBody>
          <a:bodyPr/>
          <a:lstStyle/>
          <a:p>
            <a:pPr eaLnBrk="1" hangingPunct="1"/>
            <a:r>
              <a:rPr lang="en-US" altLang="en-US" dirty="0"/>
              <a:t>Introduction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9051925" cy="51054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Required under Medicare/Medicaid (CMS) rules </a:t>
            </a:r>
          </a:p>
          <a:p>
            <a:pPr eaLnBrk="1" hangingPunct="1"/>
            <a:r>
              <a:rPr lang="en-US" altLang="en-US" dirty="0"/>
              <a:t>Required as part of Yamhill Community Care (YCC) contract</a:t>
            </a:r>
          </a:p>
          <a:p>
            <a:pPr eaLnBrk="1" hangingPunct="1"/>
            <a:r>
              <a:rPr lang="en-US" altLang="en-US" dirty="0"/>
              <a:t>Requires reporting possible FW&amp;A by HHS staff, other OHP providers, or by OHP members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6" name="Picture 5" descr="A sign on a pole&#10;&#10;Description automatically generated">
            <a:extLst>
              <a:ext uri="{FF2B5EF4-FFF2-40B4-BE49-F238E27FC236}">
                <a16:creationId xmlns:a16="http://schemas.microsoft.com/office/drawing/2014/main" id="{5087E0DD-7C77-4107-B70E-7128A5643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9800" y="464607"/>
            <a:ext cx="3017837" cy="201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19175">
              <a:defRPr/>
            </a:pPr>
            <a:fld id="{9D2F6A21-FFD5-44D4-9DD4-FE9C8FF023DD}" type="slidenum">
              <a:rPr lang="en-US" smtClean="0"/>
              <a:pPr defTabSz="1019175">
                <a:defRPr/>
              </a:pPr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86631"/>
            <a:ext cx="9029227" cy="1227137"/>
          </a:xfrm>
        </p:spPr>
        <p:txBody>
          <a:bodyPr/>
          <a:lstStyle/>
          <a:p>
            <a:pPr eaLnBrk="1" hangingPunct="1"/>
            <a:r>
              <a:rPr lang="en-US" altLang="en-US" dirty="0"/>
              <a:t>Purposes of this Session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9051925" cy="4835525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Provide brief background on the need for prevention of Medicaid FW&amp;A</a:t>
            </a:r>
          </a:p>
          <a:p>
            <a:pPr eaLnBrk="1" hangingPunct="1"/>
            <a:r>
              <a:rPr lang="en-US" altLang="en-US" dirty="0"/>
              <a:t>Orient participants to the YCHHS Fraud, Waste &amp; Abuse policy</a:t>
            </a:r>
          </a:p>
          <a:p>
            <a:pPr eaLnBrk="1" hangingPunct="1"/>
            <a:r>
              <a:rPr lang="en-US" altLang="en-US" dirty="0"/>
              <a:t>Describe what actions you may need to do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19175">
              <a:defRPr/>
            </a:pPr>
            <a:fld id="{28B286FD-A23E-496D-859E-E955F0ED4591}" type="slidenum">
              <a:rPr lang="en-US" smtClean="0"/>
              <a:pPr defTabSz="1019175">
                <a:defRPr/>
              </a:pPr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8893"/>
            <a:ext cx="9029227" cy="84613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What is Fraud?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7375" y="1905000"/>
            <a:ext cx="9051925" cy="5089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“Intentional deception or misrepresentation made by a person with the knowledge that the deception could result in some unauthorized benefit to him/herself or some other person.”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7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700" dirty="0"/>
              <a:t>A Medicaid provider submits a claim for services or supplies that were not provided.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700" dirty="0"/>
              <a:t>An employee falsifies client medical records in order to gain reimbursement for services.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700" dirty="0"/>
              <a:t>A person applying for Medicaid benefits reports their household income as $500/</a:t>
            </a:r>
            <a:r>
              <a:rPr lang="en-US" altLang="en-US" sz="2700" dirty="0" err="1"/>
              <a:t>mo</a:t>
            </a:r>
            <a:r>
              <a:rPr lang="en-US" altLang="en-US" sz="2700" dirty="0"/>
              <a:t> when it’s actually $6,000/</a:t>
            </a:r>
            <a:r>
              <a:rPr lang="en-US" altLang="en-US" sz="2700" dirty="0" err="1"/>
              <a:t>mo</a:t>
            </a:r>
            <a:endParaRPr lang="en-US" altLang="en-US" sz="2700" dirty="0"/>
          </a:p>
          <a:p>
            <a:pPr eaLnBrk="1" hangingPunct="1">
              <a:lnSpc>
                <a:spcPct val="80000"/>
              </a:lnSpc>
            </a:pPr>
            <a:endParaRPr lang="en-US" altLang="en-US" sz="3200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381125"/>
            <a:ext cx="8572500" cy="604837"/>
          </a:xfrm>
        </p:spPr>
        <p:txBody>
          <a:bodyPr/>
          <a:lstStyle/>
          <a:p>
            <a:r>
              <a:rPr lang="en-US" altLang="en-US" sz="3600" dirty="0"/>
              <a:t>What</a:t>
            </a:r>
            <a:r>
              <a:rPr lang="en-US" altLang="en-US" dirty="0"/>
              <a:t> is Waste?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Waste is generally understood to encompass the overutilization or inappropriate utilization of services and misuse of resources</a:t>
            </a:r>
          </a:p>
          <a:p>
            <a:endParaRPr lang="en-US" sz="3200" dirty="0"/>
          </a:p>
          <a:p>
            <a:r>
              <a:rPr lang="en-US" sz="3200" dirty="0"/>
              <a:t>Waste typically is not an intentional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8335B-8F9C-4139-A184-70094D393A8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69882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19175">
              <a:defRPr/>
            </a:pPr>
            <a:fld id="{54EE42E3-C11A-4561-BFE4-2F2903CEC613}" type="slidenum">
              <a:rPr lang="en-US" smtClean="0"/>
              <a:pPr defTabSz="1019175">
                <a:defRPr/>
              </a:pPr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What is Abuse?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752600"/>
            <a:ext cx="9090025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/>
              <a:t>  “Practices that are inconsistent with sound fiscal, business or medical practices, and result in unnecessary costs to the Medicaid/OHP program, or in reimbursement for services not medically necessary or fail to meet professionally recognized standards of health care. It also includes recipient [member] practices that result in unnecessary costs to the Medicaid program.”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A provider “up codes” reported service (increases the duration or type of service)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orders diagnostics that are not medically necessary.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A provider fails to meet the professionally recognized documentation requirements.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22011" y="1391444"/>
            <a:ext cx="8572500" cy="681037"/>
          </a:xfrm>
        </p:spPr>
        <p:txBody>
          <a:bodyPr/>
          <a:lstStyle/>
          <a:p>
            <a:r>
              <a:rPr lang="en-US" altLang="en-US" dirty="0"/>
              <a:t>Federal Laws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/>
              <a:t>It is a crime for a person to knowingly engage in actions that are fraud, waste or abuse.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Federal False Claims Act (31 USC 3729-3733)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Penalties and triple damages against anyone who knowingly submits or causes to submit false or fraudulent claims for Medicaid and other federal funds.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dirty="0"/>
              <a:t>Quid tam</a:t>
            </a:r>
            <a:r>
              <a:rPr lang="en-US" altLang="en-US" sz="2400" dirty="0"/>
              <a:t> provisions: A “whistleblower” can file suit in federal court, on behalf of the federal government, against the alleged fraudsters and then share in any money recovered by the government.</a:t>
            </a:r>
          </a:p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3F3F92-70F5-4738-A0D9-65FA77AACC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1793E1A0-A9DB-495A-874D-9B4EEF156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2393" y="85725"/>
            <a:ext cx="2008632" cy="22189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9051925" cy="6003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Program Fraud Civil Remedies Act </a:t>
            </a:r>
            <a:r>
              <a:rPr lang="en-US" altLang="en-US" sz="2400" dirty="0">
                <a:solidFill>
                  <a:schemeClr val="accent4"/>
                </a:solidFill>
              </a:rPr>
              <a:t>(</a:t>
            </a:r>
            <a:r>
              <a:rPr lang="en-US" altLang="en-US" sz="2400" dirty="0"/>
              <a:t>31 USC Chapter 3801-3812) Also referred to as “administrative remedies for false claims and statements”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Anyone who knowingly makes, presents, submits or causes to submit false, fictitious or fraudulent claims, or omits a material fact, for Medicaid and other federal funds is subject to a penalty of up to $5,000 per claim plus up to twice the amount of each submitted claim.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Federal Regulation 42 CFR Subpart A 455.12-455.106 Medicaid Agency Fraud Detection and Investigation program defines the responsibilities of the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Investigations conducted by US Inspector General; enforcement can start with an administrative law hearing.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Government can recover penalties by lawsuit or by offset against “clean” claims.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Definition of fraud, waste and abuse (42 USC 1320a-7b)</a:t>
            </a:r>
          </a:p>
          <a:p>
            <a:endParaRPr lang="en-US" altLang="en-US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16D302-49B2-4364-A664-6A76869E5C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1230" y="1350963"/>
            <a:ext cx="8572500" cy="681037"/>
          </a:xfrm>
        </p:spPr>
        <p:txBody>
          <a:bodyPr/>
          <a:lstStyle/>
          <a:p>
            <a:r>
              <a:rPr lang="en-US" altLang="en-US" dirty="0"/>
              <a:t>State Laws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87375" y="2159000"/>
            <a:ext cx="9051925" cy="500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/>
              <a:t>It is a crime for a person to knowingly engage in actions that are fraud, waste or abuse.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Oregon laws pertaining to civil or criminal penalties for false claims and statements: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ORS 411.670 to 411.690: Submitting wrongful claim or payment prohibited; liability of person wrongfully receiving payment; amount of recovery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ORS 646.505 to 646.656: Unlawful trade practices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ORS Chapter 162: Crimes related to perjury, false swearing and unsworn falsification</a:t>
            </a:r>
          </a:p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CA1FC-0132-4A3B-A9DF-691C2199D7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5EAFB03-71B5-4756-87C7-61BEB6A42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3800" y="4572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BLENDS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1C6294"/>
      </a:accent1>
      <a:accent2>
        <a:srgbClr val="0070C0"/>
      </a:accent2>
      <a:accent3>
        <a:srgbClr val="2B9D36"/>
      </a:accent3>
      <a:accent4>
        <a:srgbClr val="5A696B"/>
      </a:accent4>
      <a:accent5>
        <a:srgbClr val="578793"/>
      </a:accent5>
      <a:accent6>
        <a:srgbClr val="0070C0"/>
      </a:accent6>
      <a:hlink>
        <a:srgbClr val="00B0F0"/>
      </a:hlink>
      <a:folHlink>
        <a:srgbClr val="9F6715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D:\PFILES\MSOFFICE\TEMPLATE\PDESIGNS\BLENDS.POT</Template>
  <TotalTime>8254</TotalTime>
  <Words>1273</Words>
  <Application>Microsoft Office PowerPoint</Application>
  <PresentationFormat>Custom</PresentationFormat>
  <Paragraphs>131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Abadi</vt:lpstr>
      <vt:lpstr>Arial</vt:lpstr>
      <vt:lpstr>Daytona</vt:lpstr>
      <vt:lpstr>Garamond</vt:lpstr>
      <vt:lpstr>Tahoma</vt:lpstr>
      <vt:lpstr>Wingdings</vt:lpstr>
      <vt:lpstr>BLENDS</vt:lpstr>
      <vt:lpstr>Yamhill County HHS Fraud, Waste and Abuse Policy</vt:lpstr>
      <vt:lpstr>Introduction </vt:lpstr>
      <vt:lpstr>Purposes of this Session </vt:lpstr>
      <vt:lpstr>What is Fraud? </vt:lpstr>
      <vt:lpstr>What is Waste?</vt:lpstr>
      <vt:lpstr>What is Abuse? </vt:lpstr>
      <vt:lpstr>Federal Laws</vt:lpstr>
      <vt:lpstr>PowerPoint Presentation</vt:lpstr>
      <vt:lpstr>State Laws</vt:lpstr>
      <vt:lpstr>PowerPoint Presentation</vt:lpstr>
      <vt:lpstr>Whistleblower Protections</vt:lpstr>
      <vt:lpstr>HHS FW&amp;A Policy </vt:lpstr>
      <vt:lpstr>HHS FW&amp;A Policy </vt:lpstr>
      <vt:lpstr>  HHS FW&amp;A Policy   A Few  More Important Points</vt:lpstr>
      <vt:lpstr>3 Reporting Options for YCC Members</vt:lpstr>
      <vt:lpstr>HHS Reporting Form (Available on HHS intranet: Health &amp; Human Services/Forms) Found on the intranet here: http://intranet/depts/hhs/documents/Fraud%20Waste%20Abuse%20Reporting%20Form%20Fillable.pdf </vt:lpstr>
      <vt:lpstr>Yamhill County HHS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L. Henning</dc:creator>
  <cp:lastModifiedBy>Raquel Rodriguez</cp:lastModifiedBy>
  <cp:revision>689</cp:revision>
  <cp:lastPrinted>2002-05-13T17:46:03Z</cp:lastPrinted>
  <dcterms:created xsi:type="dcterms:W3CDTF">2000-06-26T04:31:46Z</dcterms:created>
  <dcterms:modified xsi:type="dcterms:W3CDTF">2022-03-23T15:58:32Z</dcterms:modified>
</cp:coreProperties>
</file>