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57" r:id="rId3"/>
    <p:sldId id="259" r:id="rId4"/>
    <p:sldId id="267" r:id="rId5"/>
    <p:sldId id="302" r:id="rId6"/>
    <p:sldId id="280" r:id="rId7"/>
    <p:sldId id="281" r:id="rId8"/>
    <p:sldId id="276" r:id="rId9"/>
    <p:sldId id="274" r:id="rId10"/>
    <p:sldId id="308" r:id="rId11"/>
    <p:sldId id="275" r:id="rId12"/>
    <p:sldId id="282" r:id="rId13"/>
    <p:sldId id="283" r:id="rId14"/>
    <p:sldId id="303" r:id="rId15"/>
    <p:sldId id="284" r:id="rId16"/>
    <p:sldId id="291" r:id="rId17"/>
    <p:sldId id="285" r:id="rId18"/>
    <p:sldId id="286" r:id="rId19"/>
    <p:sldId id="304" r:id="rId20"/>
    <p:sldId id="287" r:id="rId21"/>
    <p:sldId id="292" r:id="rId22"/>
    <p:sldId id="288" r:id="rId23"/>
    <p:sldId id="289" r:id="rId24"/>
    <p:sldId id="305" r:id="rId25"/>
    <p:sldId id="293" r:id="rId26"/>
    <p:sldId id="294" r:id="rId27"/>
    <p:sldId id="299" r:id="rId28"/>
    <p:sldId id="297" r:id="rId29"/>
    <p:sldId id="298" r:id="rId30"/>
    <p:sldId id="300" r:id="rId31"/>
    <p:sldId id="262" r:id="rId32"/>
    <p:sldId id="263" r:id="rId33"/>
    <p:sldId id="279" r:id="rId34"/>
    <p:sldId id="307" r:id="rId35"/>
    <p:sldId id="271" r:id="rId36"/>
    <p:sldId id="306" r:id="rId37"/>
    <p:sldId id="258" r:id="rId38"/>
    <p:sldId id="273" r:id="rId39"/>
    <p:sldId id="310" r:id="rId40"/>
    <p:sldId id="311"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14" y="-7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F6EE23-8490-4C4F-B577-AA1B58826208}" type="datetimeFigureOut">
              <a:rPr lang="en-US" smtClean="0"/>
              <a:t>12/19/2014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CD423B-D164-DC41-BEE5-D50EA007A193}" type="slidenum">
              <a:rPr lang="en-US" smtClean="0"/>
              <a:t>‹#›</a:t>
            </a:fld>
            <a:endParaRPr lang="en-US" dirty="0"/>
          </a:p>
        </p:txBody>
      </p:sp>
    </p:spTree>
    <p:extLst>
      <p:ext uri="{BB962C8B-B14F-4D97-AF65-F5344CB8AC3E}">
        <p14:creationId xmlns:p14="http://schemas.microsoft.com/office/powerpoint/2010/main" val="338779409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CD423B-D164-DC41-BEE5-D50EA007A193}" type="slidenum">
              <a:rPr lang="en-US" smtClean="0"/>
              <a:t>17</a:t>
            </a:fld>
            <a:endParaRPr lang="en-US" dirty="0"/>
          </a:p>
        </p:txBody>
      </p:sp>
    </p:spTree>
    <p:extLst>
      <p:ext uri="{BB962C8B-B14F-4D97-AF65-F5344CB8AC3E}">
        <p14:creationId xmlns:p14="http://schemas.microsoft.com/office/powerpoint/2010/main" val="664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E55A9D32-4F13-4304-B0A7-C6F688429714}" type="datetimeFigureOut">
              <a:rPr lang="en-US" smtClean="0"/>
              <a:t>12/19/2014</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7C97F07C-6BBD-4FC7-9F50-2D1D79019468}" type="slidenum">
              <a:rPr lang="en-US" smtClean="0"/>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5A9D32-4F13-4304-B0A7-C6F688429714}" type="datetimeFigureOut">
              <a:rPr lang="en-US" smtClean="0"/>
              <a:t>12/19/2014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97F07C-6BBD-4FC7-9F50-2D1D79019468}"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5A9D32-4F13-4304-B0A7-C6F688429714}" type="datetimeFigureOut">
              <a:rPr lang="en-US" smtClean="0"/>
              <a:t>12/19/2014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97F07C-6BBD-4FC7-9F50-2D1D7901946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5A9D32-4F13-4304-B0A7-C6F688429714}" type="datetimeFigureOut">
              <a:rPr lang="en-US" smtClean="0"/>
              <a:t>12/19/2014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97F07C-6BBD-4FC7-9F50-2D1D7901946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5A9D32-4F13-4304-B0A7-C6F688429714}" type="datetimeFigureOut">
              <a:rPr lang="en-US" smtClean="0"/>
              <a:t>12/19/2014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97F07C-6BBD-4FC7-9F50-2D1D79019468}"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E55A9D32-4F13-4304-B0A7-C6F688429714}" type="datetimeFigureOut">
              <a:rPr lang="en-US" smtClean="0"/>
              <a:t>12/19/2014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97F07C-6BBD-4FC7-9F50-2D1D79019468}" type="slidenum">
              <a:rPr lang="en-US" smtClean="0"/>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55A9D32-4F13-4304-B0A7-C6F688429714}" type="datetimeFigureOut">
              <a:rPr lang="en-US" smtClean="0"/>
              <a:t>12/19/2014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C97F07C-6BBD-4FC7-9F50-2D1D7901946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5A9D32-4F13-4304-B0A7-C6F688429714}" type="datetimeFigureOut">
              <a:rPr lang="en-US" smtClean="0"/>
              <a:t>12/19/2014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C97F07C-6BBD-4FC7-9F50-2D1D79019468}"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5A9D32-4F13-4304-B0A7-C6F688429714}" type="datetimeFigureOut">
              <a:rPr lang="en-US" smtClean="0"/>
              <a:t>12/19/2014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C97F07C-6BBD-4FC7-9F50-2D1D7901946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E55A9D32-4F13-4304-B0A7-C6F688429714}" type="datetimeFigureOut">
              <a:rPr lang="en-US" smtClean="0"/>
              <a:t>12/19/2014</a:t>
            </a:fld>
            <a:endParaRPr lang="en-US" dirty="0"/>
          </a:p>
        </p:txBody>
      </p:sp>
      <p:sp>
        <p:nvSpPr>
          <p:cNvPr id="7" name="Slide Number Placeholder 6"/>
          <p:cNvSpPr>
            <a:spLocks noGrp="1"/>
          </p:cNvSpPr>
          <p:nvPr>
            <p:ph type="sldNum" sz="quarter" idx="12"/>
          </p:nvPr>
        </p:nvSpPr>
        <p:spPr/>
        <p:txBody>
          <a:bodyPr/>
          <a:lstStyle/>
          <a:p>
            <a:fld id="{7C97F07C-6BBD-4FC7-9F50-2D1D79019468}" type="slidenum">
              <a:rPr lang="en-US" smtClean="0"/>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5A9D32-4F13-4304-B0A7-C6F688429714}" type="datetimeFigureOut">
              <a:rPr lang="en-US" smtClean="0"/>
              <a:t>12/19/2014</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7C97F07C-6BBD-4FC7-9F50-2D1D79019468}"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E55A9D32-4F13-4304-B0A7-C6F688429714}" type="datetimeFigureOut">
              <a:rPr lang="en-US" smtClean="0"/>
              <a:t>12/19/2014</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7C97F07C-6BBD-4FC7-9F50-2D1D79019468}"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hyperlink" Target="http://www.oregon.gov/oha/herc/Pages/PrioritizedList.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365" y="2362200"/>
            <a:ext cx="3313355" cy="2133600"/>
          </a:xfrm>
        </p:spPr>
        <p:txBody>
          <a:bodyPr>
            <a:noAutofit/>
          </a:bodyPr>
          <a:lstStyle/>
          <a:p>
            <a:pPr algn="ctr"/>
            <a:r>
              <a:rPr lang="en-US" sz="2400" b="1" dirty="0" smtClean="0"/>
              <a:t>Adopting and Implementing Levels of </a:t>
            </a:r>
            <a:r>
              <a:rPr lang="en-US" sz="2400" b="1" dirty="0"/>
              <a:t>Care</a:t>
            </a:r>
            <a:br>
              <a:rPr lang="en-US" sz="2400" b="1" dirty="0"/>
            </a:br>
            <a:r>
              <a:rPr lang="en-US" sz="2400" b="1" dirty="0"/>
              <a:t>Yamhill Community Care </a:t>
            </a:r>
            <a:r>
              <a:rPr lang="en-US" sz="2400" b="1" dirty="0" smtClean="0"/>
              <a:t>Organization</a:t>
            </a:r>
            <a:endParaRPr lang="en-US" sz="2400" b="1" dirty="0"/>
          </a:p>
        </p:txBody>
      </p:sp>
      <p:sp>
        <p:nvSpPr>
          <p:cNvPr id="3" name="Subtitle 2"/>
          <p:cNvSpPr>
            <a:spLocks noGrp="1"/>
          </p:cNvSpPr>
          <p:nvPr>
            <p:ph type="subTitle" idx="1"/>
          </p:nvPr>
        </p:nvSpPr>
        <p:spPr>
          <a:xfrm>
            <a:off x="4648200" y="4495800"/>
            <a:ext cx="3505199" cy="1524000"/>
          </a:xfrm>
        </p:spPr>
        <p:txBody>
          <a:bodyPr>
            <a:normAutofit fontScale="55000" lnSpcReduction="20000"/>
          </a:bodyPr>
          <a:lstStyle/>
          <a:p>
            <a:endParaRPr lang="en-US" dirty="0" smtClean="0"/>
          </a:p>
          <a:p>
            <a:endParaRPr lang="en-US" dirty="0" smtClean="0"/>
          </a:p>
          <a:p>
            <a:pPr marL="285750" indent="-285750">
              <a:buFont typeface="Wingdings" charset="2"/>
              <a:buChar char=""/>
            </a:pPr>
            <a:r>
              <a:rPr lang="en-US" sz="2500" b="1" dirty="0" smtClean="0"/>
              <a:t>Raina Banu-Clayton, LCSW (YCHHS)</a:t>
            </a:r>
          </a:p>
          <a:p>
            <a:pPr marL="285750" indent="-285750">
              <a:buFont typeface="Wingdings" charset="2"/>
              <a:buChar char=""/>
            </a:pPr>
            <a:r>
              <a:rPr lang="en-US" sz="2500" b="1" dirty="0" smtClean="0"/>
              <a:t>Holly Hetrick, Psy. D. (CYFS)</a:t>
            </a:r>
          </a:p>
          <a:p>
            <a:pPr marL="285750" indent="-285750">
              <a:buFont typeface="Wingdings" charset="2"/>
              <a:buChar char=""/>
            </a:pPr>
            <a:r>
              <a:rPr lang="en-US" sz="2500" b="1" dirty="0" smtClean="0"/>
              <a:t>Anthony Terndrup, Ph.D. (LCSNW)</a:t>
            </a:r>
          </a:p>
          <a:p>
            <a:pPr marL="285750" indent="-285750">
              <a:buFont typeface="Wingdings" charset="2"/>
              <a:buChar char=""/>
            </a:pPr>
            <a:r>
              <a:rPr lang="en-US" sz="2500" b="1" dirty="0"/>
              <a:t>Margaret Terry MA, </a:t>
            </a:r>
            <a:r>
              <a:rPr lang="en-US" sz="2500" b="1" dirty="0" smtClean="0"/>
              <a:t>LPC </a:t>
            </a:r>
            <a:r>
              <a:rPr lang="en-US" sz="2500" b="1" dirty="0"/>
              <a:t>(YCHHS)</a:t>
            </a:r>
          </a:p>
          <a:p>
            <a:pPr marL="285750" indent="-285750">
              <a:buFont typeface="Wingdings" charset="2"/>
              <a:buChar char=""/>
            </a:pPr>
            <a:endParaRPr lang="en-US" i="1" dirty="0" smtClean="0"/>
          </a:p>
        </p:txBody>
      </p:sp>
    </p:spTree>
    <p:extLst>
      <p:ext uri="{BB962C8B-B14F-4D97-AF65-F5344CB8AC3E}">
        <p14:creationId xmlns:p14="http://schemas.microsoft.com/office/powerpoint/2010/main" val="41174738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 of Care:  A</a:t>
            </a:r>
            <a:endParaRPr lang="en-US" dirty="0"/>
          </a:p>
        </p:txBody>
      </p:sp>
      <p:sp>
        <p:nvSpPr>
          <p:cNvPr id="3" name="Content Placeholder 2"/>
          <p:cNvSpPr>
            <a:spLocks noGrp="1"/>
          </p:cNvSpPr>
          <p:nvPr>
            <p:ph idx="1"/>
          </p:nvPr>
        </p:nvSpPr>
        <p:spPr/>
        <p:txBody>
          <a:bodyPr>
            <a:normAutofit/>
          </a:bodyPr>
          <a:lstStyle/>
          <a:p>
            <a:pPr marL="68580" indent="0">
              <a:buNone/>
            </a:pPr>
            <a:r>
              <a:rPr lang="en-US" b="1" dirty="0"/>
              <a:t>Services include:</a:t>
            </a:r>
          </a:p>
          <a:p>
            <a:pPr marL="68580" indent="0">
              <a:buNone/>
            </a:pPr>
            <a:endParaRPr lang="en-US" sz="900" b="1" dirty="0"/>
          </a:p>
          <a:p>
            <a:pPr lvl="0">
              <a:buFont typeface="Wingdings" panose="05000000000000000000" pitchFamily="2" charset="2"/>
              <a:buChar char="Ø"/>
            </a:pPr>
            <a:r>
              <a:rPr lang="en-US" dirty="0" smtClean="0"/>
              <a:t>Assessment/Diagnosis</a:t>
            </a:r>
            <a:endParaRPr lang="en-US" b="1" dirty="0"/>
          </a:p>
          <a:p>
            <a:pPr lvl="0">
              <a:buFont typeface="Wingdings" panose="05000000000000000000" pitchFamily="2" charset="2"/>
              <a:buChar char="Ø"/>
            </a:pPr>
            <a:r>
              <a:rPr lang="en-US" dirty="0"/>
              <a:t>Crisis Interventions</a:t>
            </a:r>
            <a:endParaRPr lang="en-US" b="1" dirty="0"/>
          </a:p>
          <a:p>
            <a:pPr lvl="0">
              <a:buFont typeface="Wingdings" panose="05000000000000000000" pitchFamily="2" charset="2"/>
              <a:buChar char="Ø"/>
            </a:pPr>
            <a:r>
              <a:rPr lang="en-US" dirty="0"/>
              <a:t>Individual Therapy</a:t>
            </a:r>
            <a:endParaRPr lang="en-US" b="1" dirty="0"/>
          </a:p>
          <a:p>
            <a:pPr lvl="0">
              <a:buFont typeface="Wingdings" panose="05000000000000000000" pitchFamily="2" charset="2"/>
              <a:buChar char="Ø"/>
            </a:pPr>
            <a:r>
              <a:rPr lang="en-US" dirty="0"/>
              <a:t>Case Management</a:t>
            </a:r>
            <a:endParaRPr lang="en-US" b="1" dirty="0"/>
          </a:p>
          <a:p>
            <a:pPr lvl="0">
              <a:buFont typeface="Wingdings" panose="05000000000000000000" pitchFamily="2" charset="2"/>
              <a:buChar char="Ø"/>
            </a:pPr>
            <a:r>
              <a:rPr lang="en-US" dirty="0"/>
              <a:t>Family Therapy</a:t>
            </a:r>
            <a:endParaRPr lang="en-US" b="1" dirty="0"/>
          </a:p>
          <a:p>
            <a:pPr lvl="0">
              <a:buFont typeface="Wingdings" panose="05000000000000000000" pitchFamily="2" charset="2"/>
              <a:buChar char="Ø"/>
            </a:pPr>
            <a:r>
              <a:rPr lang="en-US" dirty="0"/>
              <a:t>Medication/Somatic Services</a:t>
            </a:r>
            <a:endParaRPr lang="en-US" b="1" dirty="0"/>
          </a:p>
          <a:p>
            <a:pPr>
              <a:buFont typeface="Wingdings" panose="05000000000000000000" pitchFamily="2" charset="2"/>
              <a:buChar char="Ø"/>
            </a:pPr>
            <a:endParaRPr lang="en-US" b="1" dirty="0"/>
          </a:p>
          <a:p>
            <a:endParaRPr lang="en-US" dirty="0"/>
          </a:p>
        </p:txBody>
      </p:sp>
    </p:spTree>
    <p:extLst>
      <p:ext uri="{BB962C8B-B14F-4D97-AF65-F5344CB8AC3E}">
        <p14:creationId xmlns:p14="http://schemas.microsoft.com/office/powerpoint/2010/main" val="20647860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572536"/>
          </a:xfrm>
        </p:spPr>
        <p:txBody>
          <a:bodyPr>
            <a:normAutofit/>
          </a:bodyPr>
          <a:lstStyle/>
          <a:p>
            <a:pPr lvl="4" algn="l" rtl="0">
              <a:spcBef>
                <a:spcPct val="0"/>
              </a:spcBef>
            </a:pPr>
            <a:r>
              <a:rPr lang="en-US" sz="2400" dirty="0" smtClean="0">
                <a:solidFill>
                  <a:schemeClr val="accent1"/>
                </a:solidFill>
                <a:latin typeface="+mj-lt"/>
              </a:rPr>
              <a:t>Level of Care A:  Episode of Care</a:t>
            </a:r>
            <a:endParaRPr lang="en-US" sz="2400" dirty="0">
              <a:solidFill>
                <a:schemeClr val="accent1"/>
              </a:solidFill>
              <a:latin typeface="+mj-lt"/>
            </a:endParaRPr>
          </a:p>
        </p:txBody>
      </p:sp>
      <p:sp>
        <p:nvSpPr>
          <p:cNvPr id="3" name="Content Placeholder 2"/>
          <p:cNvSpPr>
            <a:spLocks noGrp="1"/>
          </p:cNvSpPr>
          <p:nvPr>
            <p:ph idx="1"/>
          </p:nvPr>
        </p:nvSpPr>
        <p:spPr>
          <a:xfrm>
            <a:off x="1043492" y="1676400"/>
            <a:ext cx="7109908" cy="4648200"/>
          </a:xfrm>
        </p:spPr>
        <p:txBody>
          <a:bodyPr>
            <a:noAutofit/>
          </a:bodyPr>
          <a:lstStyle/>
          <a:p>
            <a:pPr marL="68580" indent="0">
              <a:buNone/>
            </a:pPr>
            <a:endParaRPr lang="en-US" sz="800" b="1" dirty="0" smtClean="0"/>
          </a:p>
          <a:p>
            <a:pPr marL="68580" indent="0">
              <a:buNone/>
            </a:pPr>
            <a:r>
              <a:rPr lang="en-US" sz="2000" b="1" dirty="0" smtClean="0"/>
              <a:t>Assessment:</a:t>
            </a:r>
            <a:r>
              <a:rPr lang="en-US" sz="2000" dirty="0" smtClean="0"/>
              <a:t>  Maximum </a:t>
            </a:r>
            <a:r>
              <a:rPr lang="en-US" sz="2000" dirty="0"/>
              <a:t>of 2 </a:t>
            </a:r>
            <a:r>
              <a:rPr lang="en-US" sz="2000" dirty="0" smtClean="0"/>
              <a:t>contacts </a:t>
            </a:r>
            <a:r>
              <a:rPr lang="en-US" sz="2000" dirty="0"/>
              <a:t>per episode of </a:t>
            </a:r>
            <a:r>
              <a:rPr lang="en-US" sz="2000" dirty="0" smtClean="0"/>
              <a:t>care</a:t>
            </a:r>
          </a:p>
          <a:p>
            <a:pPr>
              <a:buFont typeface="Wingdings" charset="2"/>
              <a:buChar char="Ø"/>
            </a:pPr>
            <a:r>
              <a:rPr lang="en-US" sz="2000" dirty="0"/>
              <a:t>Evaluation available/offered at first contact within 10 business days of admission.</a:t>
            </a:r>
          </a:p>
          <a:p>
            <a:pPr marL="68580" indent="0">
              <a:buNone/>
            </a:pPr>
            <a:endParaRPr lang="en-US" sz="800" dirty="0" smtClean="0"/>
          </a:p>
          <a:p>
            <a:pPr marL="68580" indent="0">
              <a:buNone/>
            </a:pPr>
            <a:r>
              <a:rPr lang="en-US" sz="2000" b="1" dirty="0" smtClean="0"/>
              <a:t>Crisis Intervention:  </a:t>
            </a:r>
            <a:r>
              <a:rPr lang="en-US" sz="2000" dirty="0" smtClean="0"/>
              <a:t>As </a:t>
            </a:r>
            <a:r>
              <a:rPr lang="en-US" sz="2000" dirty="0"/>
              <a:t>needed, no </a:t>
            </a:r>
            <a:r>
              <a:rPr lang="en-US" sz="2000" dirty="0" smtClean="0"/>
              <a:t>maximum.</a:t>
            </a:r>
          </a:p>
          <a:p>
            <a:pPr marL="68580" indent="0">
              <a:buNone/>
            </a:pPr>
            <a:endParaRPr lang="en-US" sz="800" dirty="0"/>
          </a:p>
          <a:p>
            <a:pPr marL="68580" indent="0">
              <a:buNone/>
            </a:pPr>
            <a:r>
              <a:rPr lang="en-US" sz="2000" b="1" dirty="0" smtClean="0"/>
              <a:t>Individual Therapy/</a:t>
            </a:r>
            <a:r>
              <a:rPr lang="en-US" sz="2000" b="1" dirty="0"/>
              <a:t>Case </a:t>
            </a:r>
            <a:r>
              <a:rPr lang="en-US" sz="2000" b="1" dirty="0" smtClean="0"/>
              <a:t>Management/Family Therapy:</a:t>
            </a:r>
            <a:r>
              <a:rPr lang="en-US" sz="2000" dirty="0" smtClean="0"/>
              <a:t>   Up to 8 contacts per </a:t>
            </a:r>
            <a:r>
              <a:rPr lang="en-US" sz="2000" dirty="0"/>
              <a:t>episode of </a:t>
            </a:r>
            <a:r>
              <a:rPr lang="en-US" sz="2000" dirty="0" smtClean="0"/>
              <a:t>care (in </a:t>
            </a:r>
            <a:r>
              <a:rPr lang="en-US" sz="2000" dirty="0"/>
              <a:t>addition to </a:t>
            </a:r>
            <a:r>
              <a:rPr lang="en-US" sz="2000" dirty="0" smtClean="0"/>
              <a:t>Assessment).</a:t>
            </a:r>
          </a:p>
          <a:p>
            <a:pPr>
              <a:buFont typeface="Wingdings" charset="2"/>
              <a:buChar char="Ø"/>
            </a:pPr>
            <a:r>
              <a:rPr lang="en-US" sz="2000" dirty="0" smtClean="0"/>
              <a:t>Client continues </a:t>
            </a:r>
            <a:r>
              <a:rPr lang="en-US" sz="2000" dirty="0"/>
              <a:t>to meet admission criteria AND is capable of additional symptom or functional improvement at this level of care.</a:t>
            </a:r>
          </a:p>
          <a:p>
            <a:pPr marL="68580" indent="0">
              <a:buNone/>
            </a:pPr>
            <a:endParaRPr lang="en-US" sz="1800" dirty="0"/>
          </a:p>
        </p:txBody>
      </p:sp>
    </p:spTree>
    <p:extLst>
      <p:ext uri="{BB962C8B-B14F-4D97-AF65-F5344CB8AC3E}">
        <p14:creationId xmlns:p14="http://schemas.microsoft.com/office/powerpoint/2010/main" val="24533059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685800"/>
            <a:ext cx="7329544" cy="533400"/>
          </a:xfrm>
        </p:spPr>
        <p:txBody>
          <a:bodyPr>
            <a:noAutofit/>
          </a:bodyPr>
          <a:lstStyle/>
          <a:p>
            <a:r>
              <a:rPr lang="en-US" sz="2800" dirty="0" smtClean="0"/>
              <a:t>Level of Care A:  Indicators</a:t>
            </a:r>
            <a:endParaRPr lang="en-US" sz="2800" dirty="0"/>
          </a:p>
        </p:txBody>
      </p:sp>
      <p:sp>
        <p:nvSpPr>
          <p:cNvPr id="5" name="Text Placeholder 4"/>
          <p:cNvSpPr>
            <a:spLocks noGrp="1"/>
          </p:cNvSpPr>
          <p:nvPr>
            <p:ph type="body" idx="1"/>
          </p:nvPr>
        </p:nvSpPr>
        <p:spPr>
          <a:xfrm>
            <a:off x="762000" y="1219200"/>
            <a:ext cx="3285748" cy="457200"/>
          </a:xfrm>
        </p:spPr>
        <p:txBody>
          <a:bodyPr>
            <a:noAutofit/>
          </a:bodyPr>
          <a:lstStyle/>
          <a:p>
            <a:r>
              <a:rPr lang="en-US" b="0" dirty="0" smtClean="0"/>
              <a:t>Youth</a:t>
            </a:r>
            <a:endParaRPr lang="en-US" b="0" dirty="0"/>
          </a:p>
        </p:txBody>
      </p:sp>
      <p:sp>
        <p:nvSpPr>
          <p:cNvPr id="6" name="Content Placeholder 5"/>
          <p:cNvSpPr>
            <a:spLocks noGrp="1"/>
          </p:cNvSpPr>
          <p:nvPr>
            <p:ph sz="half" idx="2"/>
          </p:nvPr>
        </p:nvSpPr>
        <p:spPr>
          <a:xfrm>
            <a:off x="762000" y="1676400"/>
            <a:ext cx="3699577" cy="4724400"/>
          </a:xfrm>
        </p:spPr>
        <p:txBody>
          <a:bodyPr>
            <a:noAutofit/>
          </a:bodyPr>
          <a:lstStyle/>
          <a:p>
            <a:r>
              <a:rPr lang="en-US" sz="1400" dirty="0"/>
              <a:t>Covered diagnosis on </a:t>
            </a:r>
            <a:r>
              <a:rPr lang="en-US" sz="1300" dirty="0" smtClean="0"/>
              <a:t>prioritized </a:t>
            </a:r>
            <a:r>
              <a:rPr lang="en-US" sz="1300" dirty="0"/>
              <a:t>list </a:t>
            </a:r>
            <a:r>
              <a:rPr lang="en-US" sz="1300" dirty="0" smtClean="0"/>
              <a:t>and </a:t>
            </a:r>
            <a:r>
              <a:rPr lang="en-US" sz="1300" b="1" dirty="0" smtClean="0"/>
              <a:t>CGAS ≥ 61</a:t>
            </a:r>
          </a:p>
          <a:p>
            <a:pPr marL="68580" indent="0">
              <a:buNone/>
            </a:pPr>
            <a:endParaRPr lang="en-US" sz="400" dirty="0"/>
          </a:p>
          <a:p>
            <a:pPr lvl="0"/>
            <a:r>
              <a:rPr lang="en-US" sz="1300" dirty="0"/>
              <a:t>The need for maintenance of a medication regimen (at least quarterly) that cannot be safely transitioned to a </a:t>
            </a:r>
            <a:r>
              <a:rPr lang="en-US" sz="1300" dirty="0" smtClean="0"/>
              <a:t>PCP </a:t>
            </a:r>
            <a:r>
              <a:rPr lang="en-US" sz="1300" b="1" dirty="0" smtClean="0"/>
              <a:t>OR</a:t>
            </a:r>
          </a:p>
          <a:p>
            <a:pPr marL="68580" lvl="0" indent="0">
              <a:buNone/>
            </a:pPr>
            <a:endParaRPr lang="en-US" sz="400" dirty="0"/>
          </a:p>
          <a:p>
            <a:pPr lvl="0"/>
            <a:r>
              <a:rPr lang="en-US" sz="1300" dirty="0"/>
              <a:t>A mild or episodic parent-child or family system interactional problem that is triggered by a recent transition or outside event and is potentially resolvable in a short period of time </a:t>
            </a:r>
            <a:r>
              <a:rPr lang="en-US" sz="1300" b="1" dirty="0" smtClean="0"/>
              <a:t>OR</a:t>
            </a:r>
          </a:p>
          <a:p>
            <a:pPr lvl="0"/>
            <a:endParaRPr lang="en-US" sz="400" dirty="0"/>
          </a:p>
          <a:p>
            <a:pPr lvl="0"/>
            <a:r>
              <a:rPr lang="en-US" sz="1300" dirty="0"/>
              <a:t>Transitioning from a higher level of service (step down) in order to maintain treatment gains and has been stable at his level of functioning for 3-4 visits </a:t>
            </a:r>
            <a:r>
              <a:rPr lang="en-US" sz="1300" b="1" dirty="0" smtClean="0"/>
              <a:t>AND</a:t>
            </a:r>
            <a:endParaRPr lang="en-US" sz="1300" dirty="0"/>
          </a:p>
          <a:p>
            <a:pPr lvl="0"/>
            <a:r>
              <a:rPr lang="en-US" sz="1300" dirty="0" smtClean="0"/>
              <a:t>Low </a:t>
            </a:r>
            <a:r>
              <a:rPr lang="en-US" sz="1300" dirty="0"/>
              <a:t>acuity of presenting symptoms and minimal functional impairment </a:t>
            </a:r>
            <a:r>
              <a:rPr lang="en-US" sz="1300" b="1" dirty="0" smtClean="0"/>
              <a:t>AND</a:t>
            </a:r>
            <a:endParaRPr lang="en-US" sz="1300" dirty="0"/>
          </a:p>
          <a:p>
            <a:pPr lvl="0"/>
            <a:r>
              <a:rPr lang="en-US" sz="1300" dirty="0" smtClean="0"/>
              <a:t>Home</a:t>
            </a:r>
            <a:r>
              <a:rPr lang="en-US" sz="1300" dirty="0"/>
              <a:t>, school, community impact is minimal</a:t>
            </a:r>
          </a:p>
        </p:txBody>
      </p:sp>
      <p:sp>
        <p:nvSpPr>
          <p:cNvPr id="7" name="Text Placeholder 6"/>
          <p:cNvSpPr>
            <a:spLocks noGrp="1"/>
          </p:cNvSpPr>
          <p:nvPr>
            <p:ph type="body" sz="quarter" idx="3"/>
          </p:nvPr>
        </p:nvSpPr>
        <p:spPr>
          <a:xfrm>
            <a:off x="4724400" y="1219200"/>
            <a:ext cx="3055717" cy="457200"/>
          </a:xfrm>
        </p:spPr>
        <p:txBody>
          <a:bodyPr>
            <a:noAutofit/>
          </a:bodyPr>
          <a:lstStyle/>
          <a:p>
            <a:r>
              <a:rPr lang="en-US" b="0" dirty="0" smtClean="0"/>
              <a:t>Adults</a:t>
            </a:r>
            <a:endParaRPr lang="en-US" b="0" dirty="0"/>
          </a:p>
        </p:txBody>
      </p:sp>
      <p:sp>
        <p:nvSpPr>
          <p:cNvPr id="8" name="Content Placeholder 7"/>
          <p:cNvSpPr>
            <a:spLocks noGrp="1"/>
          </p:cNvSpPr>
          <p:nvPr>
            <p:ph sz="quarter" idx="4"/>
          </p:nvPr>
        </p:nvSpPr>
        <p:spPr>
          <a:xfrm>
            <a:off x="4645152" y="1676400"/>
            <a:ext cx="3419856" cy="4134091"/>
          </a:xfrm>
        </p:spPr>
        <p:txBody>
          <a:bodyPr>
            <a:noAutofit/>
          </a:bodyPr>
          <a:lstStyle/>
          <a:p>
            <a:r>
              <a:rPr lang="en-US" sz="1300" dirty="0"/>
              <a:t>Covered diagnosis on the prioritized </a:t>
            </a:r>
            <a:r>
              <a:rPr lang="en-US" sz="1300" dirty="0" smtClean="0"/>
              <a:t>list and </a:t>
            </a:r>
            <a:r>
              <a:rPr lang="en-US" sz="1300" b="1" dirty="0" smtClean="0"/>
              <a:t>GAF </a:t>
            </a:r>
            <a:r>
              <a:rPr lang="en-US" sz="1300" b="1" dirty="0"/>
              <a:t>≥ </a:t>
            </a:r>
            <a:r>
              <a:rPr lang="en-US" sz="1300" b="1" dirty="0" smtClean="0"/>
              <a:t>61</a:t>
            </a:r>
          </a:p>
          <a:p>
            <a:pPr marL="68580" indent="0">
              <a:buNone/>
            </a:pPr>
            <a:endParaRPr lang="en-US" sz="400" b="1" dirty="0"/>
          </a:p>
          <a:p>
            <a:r>
              <a:rPr lang="en-US" sz="1300" b="1" dirty="0"/>
              <a:t>Possible descriptors:</a:t>
            </a:r>
            <a:endParaRPr lang="en-US" sz="1300" dirty="0"/>
          </a:p>
          <a:p>
            <a:pPr lvl="1">
              <a:buFont typeface="Wingdings" charset="2"/>
              <a:buChar char="Ø"/>
            </a:pPr>
            <a:r>
              <a:rPr lang="en-US" sz="1300" dirty="0"/>
              <a:t>No recent history of hospitalizations</a:t>
            </a:r>
          </a:p>
          <a:p>
            <a:pPr lvl="1">
              <a:buFont typeface="Wingdings" charset="2"/>
              <a:buChar char="Ø"/>
            </a:pPr>
            <a:r>
              <a:rPr lang="en-US" sz="1300" dirty="0"/>
              <a:t>No imminent danger to self or others</a:t>
            </a:r>
          </a:p>
          <a:p>
            <a:pPr lvl="1">
              <a:buFont typeface="Wingdings" charset="2"/>
              <a:buChar char="Ø"/>
            </a:pPr>
            <a:r>
              <a:rPr lang="en-US" sz="1300" dirty="0"/>
              <a:t>Good structure and supports in his/her life</a:t>
            </a:r>
          </a:p>
          <a:p>
            <a:pPr lvl="1">
              <a:buFont typeface="Wingdings" charset="2"/>
              <a:buChar char="Ø"/>
            </a:pPr>
            <a:r>
              <a:rPr lang="en-US" sz="1300" dirty="0"/>
              <a:t>Everyday functioning is not impaired</a:t>
            </a:r>
          </a:p>
          <a:p>
            <a:pPr lvl="1">
              <a:buFont typeface="Wingdings" charset="2"/>
              <a:buChar char="Ø"/>
            </a:pPr>
            <a:r>
              <a:rPr lang="en-US" sz="1300" dirty="0"/>
              <a:t>Potential for compliance good to strong</a:t>
            </a:r>
          </a:p>
          <a:p>
            <a:pPr lvl="1">
              <a:buFont typeface="Wingdings" charset="2"/>
              <a:buChar char="Ø"/>
            </a:pPr>
            <a:r>
              <a:rPr lang="en-US" sz="1300" dirty="0"/>
              <a:t>The person presents as stable other than presenting issue(s)</a:t>
            </a:r>
          </a:p>
          <a:p>
            <a:pPr lvl="1">
              <a:buFont typeface="Wingdings" charset="2"/>
              <a:buChar char="Ø"/>
            </a:pPr>
            <a:r>
              <a:rPr lang="en-US" sz="1300" dirty="0"/>
              <a:t>No crisis management typically needed</a:t>
            </a:r>
          </a:p>
        </p:txBody>
      </p:sp>
    </p:spTree>
    <p:extLst>
      <p:ext uri="{BB962C8B-B14F-4D97-AF65-F5344CB8AC3E}">
        <p14:creationId xmlns:p14="http://schemas.microsoft.com/office/powerpoint/2010/main" val="27030919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09600" y="533400"/>
            <a:ext cx="7458634" cy="533400"/>
          </a:xfrm>
        </p:spPr>
        <p:txBody>
          <a:bodyPr>
            <a:normAutofit fontScale="90000"/>
          </a:bodyPr>
          <a:lstStyle/>
          <a:p>
            <a:r>
              <a:rPr lang="en-US" dirty="0" smtClean="0"/>
              <a:t>Transition Criteria</a:t>
            </a:r>
            <a:endParaRPr lang="en-US" dirty="0"/>
          </a:p>
        </p:txBody>
      </p:sp>
      <p:sp>
        <p:nvSpPr>
          <p:cNvPr id="8" name="Content Placeholder 7"/>
          <p:cNvSpPr>
            <a:spLocks noGrp="1"/>
          </p:cNvSpPr>
          <p:nvPr>
            <p:ph idx="1"/>
          </p:nvPr>
        </p:nvSpPr>
        <p:spPr>
          <a:xfrm>
            <a:off x="609600" y="1066800"/>
            <a:ext cx="8077200" cy="5410200"/>
          </a:xfrm>
        </p:spPr>
        <p:txBody>
          <a:bodyPr>
            <a:noAutofit/>
          </a:bodyPr>
          <a:lstStyle/>
          <a:p>
            <a:pPr marL="68580" indent="0">
              <a:buNone/>
            </a:pPr>
            <a:r>
              <a:rPr lang="en-US" sz="1800" b="1" dirty="0"/>
              <a:t>At least ONE of the following must be met:</a:t>
            </a:r>
            <a:endParaRPr lang="en-US" sz="1800" dirty="0"/>
          </a:p>
          <a:p>
            <a:pPr>
              <a:buFont typeface="Wingdings" panose="05000000000000000000" pitchFamily="2" charset="2"/>
              <a:buChar char="Ø"/>
            </a:pPr>
            <a:r>
              <a:rPr lang="en-US" sz="1800" dirty="0"/>
              <a:t>Documented treatment goals and objectives have been substantially met, Individual is goal directed</a:t>
            </a:r>
          </a:p>
          <a:p>
            <a:pPr>
              <a:buFont typeface="Wingdings" panose="05000000000000000000" pitchFamily="2" charset="2"/>
              <a:buChar char="Ø"/>
            </a:pPr>
            <a:r>
              <a:rPr lang="en-US" sz="1800" dirty="0"/>
              <a:t>No longer meets criteria for this level of care or meets criteria for a higher level of care,</a:t>
            </a:r>
          </a:p>
          <a:p>
            <a:pPr>
              <a:buFont typeface="Wingdings" panose="05000000000000000000" pitchFamily="2" charset="2"/>
              <a:buChar char="Ø"/>
            </a:pPr>
            <a:r>
              <a:rPr lang="en-US" sz="1800" dirty="0"/>
              <a:t>Not making progress toward treatment and there is no reasonable expectation of progress at this level of care,</a:t>
            </a:r>
          </a:p>
          <a:p>
            <a:pPr>
              <a:buFont typeface="Wingdings" panose="05000000000000000000" pitchFamily="2" charset="2"/>
              <a:buChar char="Ø"/>
            </a:pPr>
            <a:r>
              <a:rPr lang="en-US" sz="1800" dirty="0"/>
              <a:t>It is reasonably predictable that continuing stabilization can occur with discharge from treatment and transition to PCP for with medication management and/or appropriate community supports.</a:t>
            </a:r>
          </a:p>
          <a:p>
            <a:pPr>
              <a:buFont typeface="Wingdings" panose="05000000000000000000" pitchFamily="2" charset="2"/>
              <a:buChar char="Ø"/>
            </a:pPr>
            <a:r>
              <a:rPr lang="en-US" sz="1800" dirty="0"/>
              <a:t>Means of obtaining meds when </a:t>
            </a:r>
            <a:r>
              <a:rPr lang="en-US" sz="1800" dirty="0" smtClean="0"/>
              <a:t>discharged</a:t>
            </a:r>
          </a:p>
          <a:p>
            <a:pPr>
              <a:buFont typeface="Wingdings" panose="05000000000000000000" pitchFamily="2" charset="2"/>
              <a:buChar char="Ø"/>
            </a:pPr>
            <a:r>
              <a:rPr lang="en-US" sz="1800" dirty="0" smtClean="0"/>
              <a:t>Community </a:t>
            </a:r>
            <a:r>
              <a:rPr lang="en-US" sz="1800" dirty="0"/>
              <a:t>integration</a:t>
            </a:r>
          </a:p>
          <a:p>
            <a:pPr>
              <a:buFont typeface="Wingdings" panose="05000000000000000000" pitchFamily="2" charset="2"/>
              <a:buChar char="Ø"/>
            </a:pPr>
            <a:r>
              <a:rPr lang="en-US" sz="1800" dirty="0"/>
              <a:t>Medical care addressed</a:t>
            </a:r>
          </a:p>
          <a:p>
            <a:pPr>
              <a:buFont typeface="Wingdings" panose="05000000000000000000" pitchFamily="2" charset="2"/>
              <a:buChar char="Ø"/>
            </a:pPr>
            <a:r>
              <a:rPr lang="en-US" sz="1800" dirty="0"/>
              <a:t>Employed, in school, or otherwise consistently engaged (volunteer, </a:t>
            </a:r>
            <a:r>
              <a:rPr lang="en-US" sz="1800" dirty="0" smtClean="0"/>
              <a:t>etc.)</a:t>
            </a:r>
            <a:endParaRPr lang="en-US" sz="1800" dirty="0"/>
          </a:p>
          <a:p>
            <a:pPr>
              <a:buFont typeface="Wingdings" panose="05000000000000000000" pitchFamily="2" charset="2"/>
              <a:buChar char="Ø"/>
            </a:pPr>
            <a:r>
              <a:rPr lang="en-US" sz="1800" dirty="0"/>
              <a:t>Individual has a good understanding of illness</a:t>
            </a:r>
          </a:p>
          <a:p>
            <a:pPr>
              <a:buFont typeface="Wingdings" panose="05000000000000000000" pitchFamily="2" charset="2"/>
              <a:buChar char="Ø"/>
            </a:pPr>
            <a:r>
              <a:rPr lang="en-US" sz="1800" dirty="0"/>
              <a:t>Family or significant other understands the illness</a:t>
            </a:r>
          </a:p>
        </p:txBody>
      </p:sp>
    </p:spTree>
    <p:extLst>
      <p:ext uri="{BB962C8B-B14F-4D97-AF65-F5344CB8AC3E}">
        <p14:creationId xmlns:p14="http://schemas.microsoft.com/office/powerpoint/2010/main" val="29345131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838200"/>
            <a:ext cx="7024744" cy="609600"/>
          </a:xfrm>
        </p:spPr>
        <p:txBody>
          <a:bodyPr>
            <a:noAutofit/>
          </a:bodyPr>
          <a:lstStyle/>
          <a:p>
            <a:r>
              <a:rPr lang="en-US" dirty="0" smtClean="0"/>
              <a:t>Level </a:t>
            </a:r>
            <a:r>
              <a:rPr lang="en-US" dirty="0"/>
              <a:t>of </a:t>
            </a:r>
            <a:r>
              <a:rPr lang="en-US" dirty="0" smtClean="0"/>
              <a:t>Care:  B</a:t>
            </a:r>
            <a:endParaRPr lang="en-US" dirty="0"/>
          </a:p>
        </p:txBody>
      </p:sp>
      <p:sp>
        <p:nvSpPr>
          <p:cNvPr id="3" name="Content Placeholder 2"/>
          <p:cNvSpPr>
            <a:spLocks noGrp="1"/>
          </p:cNvSpPr>
          <p:nvPr>
            <p:ph idx="1"/>
          </p:nvPr>
        </p:nvSpPr>
        <p:spPr>
          <a:xfrm>
            <a:off x="1043492" y="1600200"/>
            <a:ext cx="6777317" cy="4232429"/>
          </a:xfrm>
        </p:spPr>
        <p:txBody>
          <a:bodyPr>
            <a:normAutofit fontScale="62500" lnSpcReduction="20000"/>
          </a:bodyPr>
          <a:lstStyle/>
          <a:p>
            <a:pPr marL="68580" indent="0">
              <a:buNone/>
            </a:pPr>
            <a:r>
              <a:rPr lang="en-US" sz="3800" b="1" dirty="0" smtClean="0"/>
              <a:t>Services include:</a:t>
            </a:r>
          </a:p>
          <a:p>
            <a:pPr marL="68580" indent="0">
              <a:buNone/>
            </a:pPr>
            <a:endParaRPr lang="en-US" sz="1300" b="1" dirty="0" smtClean="0"/>
          </a:p>
          <a:p>
            <a:pPr lvl="0">
              <a:buFont typeface="Wingdings" panose="05000000000000000000" pitchFamily="2" charset="2"/>
              <a:buChar char="Ø"/>
            </a:pPr>
            <a:r>
              <a:rPr lang="en-US" sz="3800" dirty="0"/>
              <a:t>Assessment/ Diagnosis</a:t>
            </a:r>
            <a:endParaRPr lang="en-US" sz="3800" b="1" dirty="0"/>
          </a:p>
          <a:p>
            <a:pPr lvl="0">
              <a:buFont typeface="Wingdings" panose="05000000000000000000" pitchFamily="2" charset="2"/>
              <a:buChar char="Ø"/>
            </a:pPr>
            <a:r>
              <a:rPr lang="en-US" sz="3800" dirty="0"/>
              <a:t>Crisis Interventions</a:t>
            </a:r>
            <a:endParaRPr lang="en-US" sz="3800" b="1" dirty="0"/>
          </a:p>
          <a:p>
            <a:pPr lvl="0">
              <a:buFont typeface="Wingdings" panose="05000000000000000000" pitchFamily="2" charset="2"/>
              <a:buChar char="Ø"/>
            </a:pPr>
            <a:r>
              <a:rPr lang="en-US" sz="3800" dirty="0"/>
              <a:t>Individual Therapy</a:t>
            </a:r>
            <a:endParaRPr lang="en-US" sz="3800" b="1" dirty="0"/>
          </a:p>
          <a:p>
            <a:pPr lvl="0">
              <a:buFont typeface="Wingdings" panose="05000000000000000000" pitchFamily="2" charset="2"/>
              <a:buChar char="Ø"/>
            </a:pPr>
            <a:r>
              <a:rPr lang="en-US" sz="3800" dirty="0"/>
              <a:t>Group Therapy</a:t>
            </a:r>
            <a:endParaRPr lang="en-US" sz="3800" b="1" dirty="0"/>
          </a:p>
          <a:p>
            <a:pPr lvl="0">
              <a:buFont typeface="Wingdings" panose="05000000000000000000" pitchFamily="2" charset="2"/>
              <a:buChar char="Ø"/>
            </a:pPr>
            <a:r>
              <a:rPr lang="en-US" sz="3800" dirty="0"/>
              <a:t>Family Therapy</a:t>
            </a:r>
            <a:endParaRPr lang="en-US" sz="3800" b="1" dirty="0"/>
          </a:p>
          <a:p>
            <a:pPr lvl="0">
              <a:buFont typeface="Wingdings" panose="05000000000000000000" pitchFamily="2" charset="2"/>
              <a:buChar char="Ø"/>
            </a:pPr>
            <a:r>
              <a:rPr lang="en-US" sz="3800" dirty="0"/>
              <a:t>Case Management</a:t>
            </a:r>
            <a:endParaRPr lang="en-US" sz="3800" b="1" dirty="0"/>
          </a:p>
          <a:p>
            <a:pPr lvl="0">
              <a:buFont typeface="Wingdings" panose="05000000000000000000" pitchFamily="2" charset="2"/>
              <a:buChar char="Ø"/>
            </a:pPr>
            <a:r>
              <a:rPr lang="en-US" sz="3800" dirty="0"/>
              <a:t>Medication/Somatic Services</a:t>
            </a:r>
            <a:endParaRPr lang="en-US" sz="3800" b="1" dirty="0"/>
          </a:p>
          <a:p>
            <a:pPr lvl="0">
              <a:buFont typeface="Wingdings" panose="05000000000000000000" pitchFamily="2" charset="2"/>
              <a:buChar char="Ø"/>
            </a:pPr>
            <a:r>
              <a:rPr lang="en-US" sz="3800" dirty="0"/>
              <a:t>Skills Training</a:t>
            </a:r>
            <a:endParaRPr lang="en-US" sz="3800" b="1" dirty="0"/>
          </a:p>
          <a:p>
            <a:pPr lvl="0">
              <a:buFont typeface="Wingdings" panose="05000000000000000000" pitchFamily="2" charset="2"/>
              <a:buChar char="Ø"/>
            </a:pPr>
            <a:r>
              <a:rPr lang="en-US" sz="3800" dirty="0"/>
              <a:t>In-home skill builders</a:t>
            </a:r>
            <a:endParaRPr lang="en-US" sz="3800" b="1" dirty="0"/>
          </a:p>
          <a:p>
            <a:pPr lvl="0">
              <a:buFont typeface="Wingdings" panose="05000000000000000000" pitchFamily="2" charset="2"/>
              <a:buChar char="Ø"/>
            </a:pPr>
            <a:r>
              <a:rPr lang="en-US" sz="3800" dirty="0"/>
              <a:t>Peer Services</a:t>
            </a:r>
            <a:endParaRPr lang="en-US" sz="3800" b="1" dirty="0"/>
          </a:p>
          <a:p>
            <a:endParaRPr lang="en-US" dirty="0"/>
          </a:p>
        </p:txBody>
      </p:sp>
    </p:spTree>
    <p:extLst>
      <p:ext uri="{BB962C8B-B14F-4D97-AF65-F5344CB8AC3E}">
        <p14:creationId xmlns:p14="http://schemas.microsoft.com/office/powerpoint/2010/main" val="38014461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762000"/>
            <a:ext cx="7024744" cy="533400"/>
          </a:xfrm>
        </p:spPr>
        <p:txBody>
          <a:bodyPr>
            <a:normAutofit/>
          </a:bodyPr>
          <a:lstStyle/>
          <a:p>
            <a:r>
              <a:rPr lang="en-US" sz="2400" dirty="0" smtClean="0"/>
              <a:t>Level of Care B:  Episode </a:t>
            </a:r>
            <a:r>
              <a:rPr lang="en-US" sz="2400" dirty="0"/>
              <a:t>of Care</a:t>
            </a:r>
          </a:p>
        </p:txBody>
      </p:sp>
      <p:sp>
        <p:nvSpPr>
          <p:cNvPr id="3" name="Content Placeholder 2"/>
          <p:cNvSpPr>
            <a:spLocks noGrp="1"/>
          </p:cNvSpPr>
          <p:nvPr>
            <p:ph idx="1"/>
          </p:nvPr>
        </p:nvSpPr>
        <p:spPr>
          <a:xfrm>
            <a:off x="1043492" y="1371600"/>
            <a:ext cx="6777317" cy="4724400"/>
          </a:xfrm>
        </p:spPr>
        <p:txBody>
          <a:bodyPr>
            <a:noAutofit/>
          </a:bodyPr>
          <a:lstStyle/>
          <a:p>
            <a:pPr>
              <a:buFont typeface="Wingdings" panose="05000000000000000000" pitchFamily="2" charset="2"/>
              <a:buChar char="Ø"/>
            </a:pPr>
            <a:r>
              <a:rPr lang="en-US" sz="2000" b="1" dirty="0" smtClean="0"/>
              <a:t>Assessment:  </a:t>
            </a:r>
            <a:r>
              <a:rPr lang="en-US" sz="2000" dirty="0" smtClean="0"/>
              <a:t>Maximum of 2 assessment contacts per episode of care</a:t>
            </a:r>
          </a:p>
          <a:p>
            <a:pPr marL="68580" indent="0">
              <a:buNone/>
            </a:pPr>
            <a:endParaRPr lang="en-US" sz="800" dirty="0" smtClean="0"/>
          </a:p>
          <a:p>
            <a:pPr>
              <a:buFont typeface="Wingdings" panose="05000000000000000000" pitchFamily="2" charset="2"/>
              <a:buChar char="Ø"/>
            </a:pPr>
            <a:r>
              <a:rPr lang="en-US" sz="2000" b="1" dirty="0" smtClean="0"/>
              <a:t>Crisis </a:t>
            </a:r>
            <a:r>
              <a:rPr lang="en-US" sz="2000" b="1" dirty="0"/>
              <a:t>Intervention: </a:t>
            </a:r>
            <a:r>
              <a:rPr lang="en-US" sz="2000" b="1" dirty="0" smtClean="0"/>
              <a:t> </a:t>
            </a:r>
            <a:r>
              <a:rPr lang="en-US" sz="2000" dirty="0" smtClean="0"/>
              <a:t>As </a:t>
            </a:r>
            <a:r>
              <a:rPr lang="en-US" sz="2000" dirty="0"/>
              <a:t>needed, no </a:t>
            </a:r>
            <a:r>
              <a:rPr lang="en-US" sz="2000" dirty="0" smtClean="0"/>
              <a:t>maximum</a:t>
            </a:r>
          </a:p>
          <a:p>
            <a:pPr>
              <a:buFont typeface="Wingdings" panose="05000000000000000000" pitchFamily="2" charset="2"/>
              <a:buChar char="Ø"/>
            </a:pPr>
            <a:endParaRPr lang="en-US" sz="800" dirty="0" smtClean="0"/>
          </a:p>
          <a:p>
            <a:pPr lvl="0">
              <a:buFont typeface="Wingdings" panose="05000000000000000000" pitchFamily="2" charset="2"/>
              <a:buChar char="Ø"/>
            </a:pPr>
            <a:r>
              <a:rPr lang="en-US" sz="2000" b="1" dirty="0" smtClean="0"/>
              <a:t>Individual Therapy:  </a:t>
            </a:r>
            <a:r>
              <a:rPr lang="en-US" sz="2000" dirty="0" smtClean="0"/>
              <a:t>Up </a:t>
            </a:r>
            <a:r>
              <a:rPr lang="en-US" sz="2000" dirty="0"/>
              <a:t>to </a:t>
            </a:r>
            <a:r>
              <a:rPr lang="en-US" sz="2000" b="1" dirty="0"/>
              <a:t>10</a:t>
            </a:r>
            <a:r>
              <a:rPr lang="en-US" sz="2000" dirty="0"/>
              <a:t> </a:t>
            </a:r>
            <a:r>
              <a:rPr lang="en-US" sz="2000" dirty="0" smtClean="0"/>
              <a:t>sessions per </a:t>
            </a:r>
            <a:r>
              <a:rPr lang="en-US" sz="2000" dirty="0"/>
              <a:t>episode of care </a:t>
            </a:r>
            <a:r>
              <a:rPr lang="en-US" sz="2000" dirty="0" smtClean="0"/>
              <a:t>(in </a:t>
            </a:r>
            <a:r>
              <a:rPr lang="en-US" sz="2000" dirty="0"/>
              <a:t>addition to A</a:t>
            </a:r>
            <a:r>
              <a:rPr lang="en-US" sz="2000" dirty="0" smtClean="0"/>
              <a:t>ssessment)</a:t>
            </a:r>
          </a:p>
          <a:p>
            <a:pPr marL="68580" lvl="0" indent="0">
              <a:buNone/>
            </a:pPr>
            <a:endParaRPr lang="en-US" sz="800" b="1" dirty="0"/>
          </a:p>
          <a:p>
            <a:pPr lvl="0">
              <a:buFont typeface="Wingdings" panose="05000000000000000000" pitchFamily="2" charset="2"/>
              <a:buChar char="Ø"/>
            </a:pPr>
            <a:r>
              <a:rPr lang="en-US" sz="2000" b="1" dirty="0"/>
              <a:t>Group </a:t>
            </a:r>
            <a:r>
              <a:rPr lang="en-US" sz="2000" b="1" dirty="0" smtClean="0"/>
              <a:t>Therapy:</a:t>
            </a:r>
            <a:r>
              <a:rPr lang="en-US" sz="2000" dirty="0"/>
              <a:t> </a:t>
            </a:r>
            <a:r>
              <a:rPr lang="en-US" sz="2000" dirty="0" smtClean="0"/>
              <a:t> per </a:t>
            </a:r>
            <a:r>
              <a:rPr lang="en-US" sz="2000" dirty="0"/>
              <a:t>Evidence Based Practice episode of </a:t>
            </a:r>
            <a:r>
              <a:rPr lang="en-US" sz="2000" dirty="0" smtClean="0"/>
              <a:t>care</a:t>
            </a:r>
          </a:p>
          <a:p>
            <a:pPr marL="68580" lvl="0" indent="0">
              <a:buNone/>
            </a:pPr>
            <a:endParaRPr lang="en-US" sz="800" b="1" dirty="0"/>
          </a:p>
          <a:p>
            <a:pPr>
              <a:buFont typeface="Wingdings" panose="05000000000000000000" pitchFamily="2" charset="2"/>
              <a:buChar char="Ø"/>
            </a:pPr>
            <a:r>
              <a:rPr lang="en-US" sz="2000" b="1" dirty="0" smtClean="0"/>
              <a:t>Licensed Medical Professional (LMP) </a:t>
            </a:r>
            <a:r>
              <a:rPr lang="en-US" sz="2000" b="1" dirty="0"/>
              <a:t>Services:</a:t>
            </a:r>
          </a:p>
          <a:p>
            <a:pPr lvl="1"/>
            <a:r>
              <a:rPr lang="en-US" sz="2000" dirty="0"/>
              <a:t>Psychiatric Evaluation completed at first contact within 10 business days of </a:t>
            </a:r>
            <a:r>
              <a:rPr lang="en-US" sz="2000" dirty="0" smtClean="0"/>
              <a:t>admission  </a:t>
            </a:r>
            <a:endParaRPr lang="en-US" sz="2000" dirty="0"/>
          </a:p>
          <a:p>
            <a:pPr lvl="1"/>
            <a:r>
              <a:rPr lang="en-US" sz="2000" dirty="0"/>
              <a:t>Minimum of 1 contact a month with Medical Staff, </a:t>
            </a:r>
            <a:r>
              <a:rPr lang="en-US" sz="2000" dirty="0" smtClean="0"/>
              <a:t>until </a:t>
            </a:r>
            <a:r>
              <a:rPr lang="en-US" sz="2000" dirty="0"/>
              <a:t>stable on </a:t>
            </a:r>
            <a:r>
              <a:rPr lang="en-US" sz="2000" dirty="0" smtClean="0"/>
              <a:t>medications</a:t>
            </a:r>
            <a:endParaRPr lang="en-US" sz="2000" dirty="0"/>
          </a:p>
          <a:p>
            <a:endParaRPr lang="en-US" sz="2000" dirty="0"/>
          </a:p>
        </p:txBody>
      </p:sp>
    </p:spTree>
    <p:extLst>
      <p:ext uri="{BB962C8B-B14F-4D97-AF65-F5344CB8AC3E}">
        <p14:creationId xmlns:p14="http://schemas.microsoft.com/office/powerpoint/2010/main" val="20169906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914400"/>
            <a:ext cx="7024744" cy="762000"/>
          </a:xfrm>
        </p:spPr>
        <p:txBody>
          <a:bodyPr>
            <a:normAutofit/>
          </a:bodyPr>
          <a:lstStyle/>
          <a:p>
            <a:r>
              <a:rPr lang="en-US" dirty="0" smtClean="0"/>
              <a:t>Level of Care B </a:t>
            </a:r>
            <a:r>
              <a:rPr lang="en-US" sz="2000" dirty="0" smtClean="0"/>
              <a:t>(continued)</a:t>
            </a:r>
            <a:endParaRPr lang="en-US" sz="2000" dirty="0"/>
          </a:p>
        </p:txBody>
      </p:sp>
      <p:sp>
        <p:nvSpPr>
          <p:cNvPr id="3" name="Content Placeholder 2"/>
          <p:cNvSpPr>
            <a:spLocks noGrp="1"/>
          </p:cNvSpPr>
          <p:nvPr>
            <p:ph idx="1"/>
          </p:nvPr>
        </p:nvSpPr>
        <p:spPr>
          <a:xfrm>
            <a:off x="1043492" y="1828800"/>
            <a:ext cx="6777317" cy="4495800"/>
          </a:xfrm>
        </p:spPr>
        <p:txBody>
          <a:bodyPr>
            <a:noAutofit/>
          </a:bodyPr>
          <a:lstStyle/>
          <a:p>
            <a:pPr>
              <a:buFont typeface="Wingdings" panose="05000000000000000000" pitchFamily="2" charset="2"/>
              <a:buChar char="Ø"/>
            </a:pPr>
            <a:r>
              <a:rPr lang="en-US" b="1" dirty="0"/>
              <a:t>Continues to meet admission criteria AND at least one of the following</a:t>
            </a:r>
            <a:r>
              <a:rPr lang="en-US" b="1" dirty="0" smtClean="0"/>
              <a:t>:</a:t>
            </a:r>
          </a:p>
          <a:p>
            <a:pPr>
              <a:buFont typeface="Wingdings" panose="05000000000000000000" pitchFamily="2" charset="2"/>
              <a:buChar char="Ø"/>
            </a:pPr>
            <a:endParaRPr lang="en-US" sz="800" b="1" dirty="0"/>
          </a:p>
          <a:p>
            <a:pPr lvl="1"/>
            <a:r>
              <a:rPr lang="en-US" sz="2400" dirty="0" smtClean="0"/>
              <a:t>Capable </a:t>
            </a:r>
            <a:r>
              <a:rPr lang="en-US" sz="2400" dirty="0"/>
              <a:t>of additional symptom or functional improvement at this level of </a:t>
            </a:r>
            <a:r>
              <a:rPr lang="en-US" sz="2400" dirty="0" smtClean="0"/>
              <a:t>care</a:t>
            </a:r>
          </a:p>
          <a:p>
            <a:pPr marL="365760" lvl="1" indent="0">
              <a:buNone/>
            </a:pPr>
            <a:endParaRPr lang="en-US" sz="800" dirty="0"/>
          </a:p>
          <a:p>
            <a:pPr lvl="1"/>
            <a:r>
              <a:rPr lang="en-US" sz="2400" dirty="0"/>
              <a:t>Significant cultural and language barriers impacting ability to fully integrate symptom management skills and there is no more clinically appropriate service</a:t>
            </a:r>
          </a:p>
        </p:txBody>
      </p:sp>
    </p:spTree>
    <p:extLst>
      <p:ext uri="{BB962C8B-B14F-4D97-AF65-F5344CB8AC3E}">
        <p14:creationId xmlns:p14="http://schemas.microsoft.com/office/powerpoint/2010/main" val="18275303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685800"/>
            <a:ext cx="7230034" cy="533400"/>
          </a:xfrm>
        </p:spPr>
        <p:txBody>
          <a:bodyPr>
            <a:normAutofit/>
          </a:bodyPr>
          <a:lstStyle/>
          <a:p>
            <a:r>
              <a:rPr lang="en-US" sz="2800" dirty="0" smtClean="0"/>
              <a:t>Level of Care B:  Indicators</a:t>
            </a:r>
            <a:endParaRPr lang="en-US" sz="2800" dirty="0"/>
          </a:p>
        </p:txBody>
      </p:sp>
      <p:sp>
        <p:nvSpPr>
          <p:cNvPr id="5" name="Text Placeholder 4"/>
          <p:cNvSpPr>
            <a:spLocks noGrp="1"/>
          </p:cNvSpPr>
          <p:nvPr>
            <p:ph type="body" idx="1"/>
          </p:nvPr>
        </p:nvSpPr>
        <p:spPr>
          <a:xfrm>
            <a:off x="838200" y="1143000"/>
            <a:ext cx="3590548" cy="457200"/>
          </a:xfrm>
        </p:spPr>
        <p:txBody>
          <a:bodyPr/>
          <a:lstStyle/>
          <a:p>
            <a:r>
              <a:rPr lang="en-US" b="0" dirty="0" smtClean="0"/>
              <a:t>Youth	</a:t>
            </a:r>
            <a:endParaRPr lang="en-US" b="0" dirty="0"/>
          </a:p>
        </p:txBody>
      </p:sp>
      <p:sp>
        <p:nvSpPr>
          <p:cNvPr id="6" name="Content Placeholder 5"/>
          <p:cNvSpPr>
            <a:spLocks noGrp="1"/>
          </p:cNvSpPr>
          <p:nvPr>
            <p:ph sz="half" idx="2"/>
          </p:nvPr>
        </p:nvSpPr>
        <p:spPr>
          <a:xfrm>
            <a:off x="838200" y="1676400"/>
            <a:ext cx="3648456" cy="4724400"/>
          </a:xfrm>
        </p:spPr>
        <p:txBody>
          <a:bodyPr>
            <a:normAutofit fontScale="25000" lnSpcReduction="20000"/>
          </a:bodyPr>
          <a:lstStyle/>
          <a:p>
            <a:pPr>
              <a:lnSpc>
                <a:spcPct val="120000"/>
              </a:lnSpc>
            </a:pPr>
            <a:r>
              <a:rPr lang="en-US" sz="5200" dirty="0"/>
              <a:t>Covered diagnosis on the prioritized </a:t>
            </a:r>
            <a:r>
              <a:rPr lang="en-US" sz="5200" dirty="0" smtClean="0"/>
              <a:t>list and </a:t>
            </a:r>
            <a:r>
              <a:rPr lang="en-US" sz="5200" b="1" dirty="0" smtClean="0"/>
              <a:t>CGAS</a:t>
            </a:r>
            <a:r>
              <a:rPr lang="en-US" sz="5200" b="1" dirty="0"/>
              <a:t>: </a:t>
            </a:r>
            <a:r>
              <a:rPr lang="en-US" sz="5200" b="1" dirty="0" smtClean="0"/>
              <a:t>51-60 </a:t>
            </a:r>
          </a:p>
          <a:p>
            <a:pPr marL="68580" indent="0">
              <a:lnSpc>
                <a:spcPct val="120000"/>
              </a:lnSpc>
              <a:buNone/>
            </a:pPr>
            <a:endParaRPr lang="en-US" sz="3200" b="1" dirty="0"/>
          </a:p>
          <a:p>
            <a:pPr lvl="0">
              <a:lnSpc>
                <a:spcPct val="120000"/>
              </a:lnSpc>
            </a:pPr>
            <a:r>
              <a:rPr lang="en-US" sz="5200" dirty="0"/>
              <a:t>Mild to Moderate functional impairment in at least one area (for example, sleep, eating, self care, relationships, school behavior or achievement) </a:t>
            </a:r>
            <a:r>
              <a:rPr lang="en-US" sz="5200" b="1" dirty="0" smtClean="0"/>
              <a:t>OR</a:t>
            </a:r>
          </a:p>
          <a:p>
            <a:pPr marL="68580" lvl="0" indent="0">
              <a:lnSpc>
                <a:spcPct val="120000"/>
              </a:lnSpc>
              <a:buNone/>
            </a:pPr>
            <a:endParaRPr lang="en-US" sz="3200" b="1" dirty="0"/>
          </a:p>
          <a:p>
            <a:pPr lvl="0">
              <a:lnSpc>
                <a:spcPct val="120000"/>
              </a:lnSpc>
            </a:pPr>
            <a:r>
              <a:rPr lang="en-US" sz="5200" dirty="0"/>
              <a:t>Mild to Moderate impairment of parent/child relationship to meet the developmental and safety needs </a:t>
            </a:r>
            <a:r>
              <a:rPr lang="en-US" sz="5200" b="1" dirty="0" smtClean="0"/>
              <a:t>OR</a:t>
            </a:r>
          </a:p>
          <a:p>
            <a:pPr marL="68580" lvl="0" indent="0">
              <a:lnSpc>
                <a:spcPct val="120000"/>
              </a:lnSpc>
              <a:buNone/>
            </a:pPr>
            <a:endParaRPr lang="en-US" sz="3200" b="1" dirty="0"/>
          </a:p>
          <a:p>
            <a:pPr lvl="0">
              <a:lnSpc>
                <a:spcPct val="120000"/>
              </a:lnSpc>
            </a:pPr>
            <a:r>
              <a:rPr lang="en-US" sz="5200" dirty="0"/>
              <a:t>Transition from a higher level of service intensity (step-down) to maintain treatment </a:t>
            </a:r>
            <a:r>
              <a:rPr lang="en-US" sz="5200" dirty="0" smtClean="0"/>
              <a:t>gains</a:t>
            </a:r>
          </a:p>
          <a:p>
            <a:pPr marL="68580" lvl="0" indent="0">
              <a:lnSpc>
                <a:spcPct val="120000"/>
              </a:lnSpc>
              <a:buNone/>
            </a:pPr>
            <a:endParaRPr lang="en-US" sz="3200" dirty="0"/>
          </a:p>
          <a:p>
            <a:pPr marL="68580" indent="0">
              <a:lnSpc>
                <a:spcPct val="120000"/>
              </a:lnSpc>
              <a:buNone/>
            </a:pPr>
            <a:r>
              <a:rPr lang="en-US" sz="5200" b="1" dirty="0"/>
              <a:t>Possible descriptors:</a:t>
            </a:r>
          </a:p>
          <a:p>
            <a:pPr>
              <a:lnSpc>
                <a:spcPct val="120000"/>
              </a:lnSpc>
              <a:buFont typeface="Wingdings" charset="2"/>
              <a:buChar char="Ø"/>
            </a:pPr>
            <a:r>
              <a:rPr lang="en-US" sz="5200" dirty="0"/>
              <a:t>No recent history of hospitalizations</a:t>
            </a:r>
          </a:p>
          <a:p>
            <a:pPr>
              <a:lnSpc>
                <a:spcPct val="120000"/>
              </a:lnSpc>
              <a:buFont typeface="Wingdings" charset="2"/>
              <a:buChar char="Ø"/>
            </a:pPr>
            <a:r>
              <a:rPr lang="en-US" sz="5200" dirty="0"/>
              <a:t>No imminent danger to self or others</a:t>
            </a:r>
          </a:p>
          <a:p>
            <a:pPr>
              <a:lnSpc>
                <a:spcPct val="120000"/>
              </a:lnSpc>
              <a:buFont typeface="Wingdings" charset="2"/>
              <a:buChar char="Ø"/>
            </a:pPr>
            <a:r>
              <a:rPr lang="en-US" sz="5200" dirty="0"/>
              <a:t>Needing family stabilization</a:t>
            </a:r>
          </a:p>
          <a:p>
            <a:endParaRPr lang="en-US" dirty="0"/>
          </a:p>
        </p:txBody>
      </p:sp>
      <p:sp>
        <p:nvSpPr>
          <p:cNvPr id="7" name="Text Placeholder 6"/>
          <p:cNvSpPr>
            <a:spLocks noGrp="1"/>
          </p:cNvSpPr>
          <p:nvPr>
            <p:ph type="body" sz="quarter" idx="3"/>
          </p:nvPr>
        </p:nvSpPr>
        <p:spPr>
          <a:xfrm rot="10800000" flipV="1">
            <a:off x="4648200" y="1143000"/>
            <a:ext cx="3419354" cy="457200"/>
          </a:xfrm>
        </p:spPr>
        <p:txBody>
          <a:bodyPr>
            <a:normAutofit/>
          </a:bodyPr>
          <a:lstStyle/>
          <a:p>
            <a:r>
              <a:rPr lang="en-US" b="0" dirty="0" smtClean="0"/>
              <a:t>Adults</a:t>
            </a:r>
            <a:endParaRPr lang="en-US" b="0" dirty="0"/>
          </a:p>
        </p:txBody>
      </p:sp>
      <p:sp>
        <p:nvSpPr>
          <p:cNvPr id="8" name="Content Placeholder 7"/>
          <p:cNvSpPr>
            <a:spLocks noGrp="1"/>
          </p:cNvSpPr>
          <p:nvPr>
            <p:ph sz="quarter" idx="4"/>
          </p:nvPr>
        </p:nvSpPr>
        <p:spPr>
          <a:xfrm>
            <a:off x="4645152" y="1676400"/>
            <a:ext cx="3813048" cy="4800600"/>
          </a:xfrm>
        </p:spPr>
        <p:txBody>
          <a:bodyPr>
            <a:noAutofit/>
          </a:bodyPr>
          <a:lstStyle/>
          <a:p>
            <a:r>
              <a:rPr lang="en-US" sz="1300" dirty="0"/>
              <a:t>Covered diagnosis on the prioritized list </a:t>
            </a:r>
            <a:r>
              <a:rPr lang="en-US" sz="1300" dirty="0" smtClean="0"/>
              <a:t>and  </a:t>
            </a:r>
            <a:r>
              <a:rPr lang="en-US" sz="1300" b="1" dirty="0" smtClean="0"/>
              <a:t>GAF</a:t>
            </a:r>
            <a:r>
              <a:rPr lang="en-US" sz="1300" b="1" dirty="0"/>
              <a:t>: </a:t>
            </a:r>
            <a:r>
              <a:rPr lang="en-US" sz="1300" b="1" dirty="0" smtClean="0"/>
              <a:t>51-60</a:t>
            </a:r>
          </a:p>
          <a:p>
            <a:pPr marL="68580" indent="0">
              <a:buNone/>
            </a:pPr>
            <a:endParaRPr lang="en-US" sz="800" b="1" dirty="0"/>
          </a:p>
          <a:p>
            <a:r>
              <a:rPr lang="en-US" sz="1300" dirty="0"/>
              <a:t>Program-specific </a:t>
            </a:r>
            <a:r>
              <a:rPr lang="en-US" sz="1300" dirty="0" smtClean="0"/>
              <a:t>Criteria</a:t>
            </a:r>
          </a:p>
          <a:p>
            <a:pPr marL="68580" indent="0">
              <a:buNone/>
            </a:pPr>
            <a:endParaRPr lang="en-US" sz="800" dirty="0"/>
          </a:p>
          <a:p>
            <a:pPr lvl="0"/>
            <a:r>
              <a:rPr lang="en-US" sz="1300" dirty="0"/>
              <a:t>Individual willing &amp; able to commit to program structure &amp; </a:t>
            </a:r>
            <a:r>
              <a:rPr lang="en-US" sz="1300" dirty="0" smtClean="0"/>
              <a:t>expectations</a:t>
            </a:r>
          </a:p>
          <a:p>
            <a:pPr marL="68580" lvl="0" indent="0">
              <a:buNone/>
            </a:pPr>
            <a:endParaRPr lang="en-US" sz="800" dirty="0"/>
          </a:p>
          <a:p>
            <a:pPr lvl="0"/>
            <a:r>
              <a:rPr lang="en-US" sz="1300" dirty="0"/>
              <a:t>Individual does not require acute stabilization of MH </a:t>
            </a:r>
            <a:r>
              <a:rPr lang="en-US" sz="1300" dirty="0" smtClean="0"/>
              <a:t>symptoms</a:t>
            </a:r>
          </a:p>
          <a:p>
            <a:pPr marL="68580" lvl="0" indent="0">
              <a:buNone/>
            </a:pPr>
            <a:endParaRPr lang="en-US" sz="800" dirty="0"/>
          </a:p>
          <a:p>
            <a:pPr marL="68580" indent="0">
              <a:buNone/>
            </a:pPr>
            <a:r>
              <a:rPr lang="en-US" sz="1300" b="1" dirty="0"/>
              <a:t>Possible descriptors:</a:t>
            </a:r>
          </a:p>
          <a:p>
            <a:pPr>
              <a:buFont typeface="Wingdings" charset="2"/>
              <a:buChar char="Ø"/>
            </a:pPr>
            <a:r>
              <a:rPr lang="en-US" sz="1300" dirty="0"/>
              <a:t>No recent history of hospitalizations</a:t>
            </a:r>
          </a:p>
          <a:p>
            <a:pPr>
              <a:buFont typeface="Wingdings" charset="2"/>
              <a:buChar char="Ø"/>
            </a:pPr>
            <a:r>
              <a:rPr lang="en-US" sz="1300" dirty="0"/>
              <a:t>No imminent danger to self or others</a:t>
            </a:r>
          </a:p>
          <a:p>
            <a:pPr>
              <a:buFont typeface="Wingdings" charset="2"/>
              <a:buChar char="Ø"/>
            </a:pPr>
            <a:r>
              <a:rPr lang="en-US" sz="1300" dirty="0"/>
              <a:t>Good structure and supports in </a:t>
            </a:r>
            <a:r>
              <a:rPr lang="en-US" sz="1300" dirty="0" smtClean="0"/>
              <a:t>life</a:t>
            </a:r>
            <a:endParaRPr lang="en-US" sz="1300" dirty="0"/>
          </a:p>
          <a:p>
            <a:pPr>
              <a:buFont typeface="Wingdings" charset="2"/>
              <a:buChar char="Ø"/>
            </a:pPr>
            <a:r>
              <a:rPr lang="en-US" sz="1300" dirty="0"/>
              <a:t>Everyday functioning is somewhat </a:t>
            </a:r>
            <a:r>
              <a:rPr lang="en-US" sz="1300" dirty="0" smtClean="0"/>
              <a:t>impaired</a:t>
            </a:r>
          </a:p>
          <a:p>
            <a:pPr>
              <a:buFont typeface="Wingdings" charset="2"/>
              <a:buChar char="Ø"/>
            </a:pPr>
            <a:r>
              <a:rPr lang="en-US" sz="1300" dirty="0" smtClean="0"/>
              <a:t>Potential </a:t>
            </a:r>
            <a:r>
              <a:rPr lang="en-US" sz="1300" dirty="0"/>
              <a:t>for compliance is good</a:t>
            </a:r>
          </a:p>
          <a:p>
            <a:pPr>
              <a:buFont typeface="Wingdings" charset="2"/>
              <a:buChar char="Ø"/>
            </a:pPr>
            <a:r>
              <a:rPr lang="en-US" sz="1300" dirty="0"/>
              <a:t>The customer presents as somewhat unstable because of situational loss or an occurrence</a:t>
            </a:r>
          </a:p>
          <a:p>
            <a:pPr>
              <a:buFont typeface="Wingdings" charset="2"/>
              <a:buChar char="Ø"/>
            </a:pPr>
            <a:r>
              <a:rPr lang="en-US" sz="1300" dirty="0"/>
              <a:t>Acute stabilization may be needed</a:t>
            </a:r>
          </a:p>
        </p:txBody>
      </p:sp>
    </p:spTree>
    <p:extLst>
      <p:ext uri="{BB962C8B-B14F-4D97-AF65-F5344CB8AC3E}">
        <p14:creationId xmlns:p14="http://schemas.microsoft.com/office/powerpoint/2010/main" val="34481943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762000" y="609600"/>
            <a:ext cx="7306234" cy="685800"/>
          </a:xfrm>
        </p:spPr>
        <p:txBody>
          <a:bodyPr>
            <a:normAutofit fontScale="90000"/>
          </a:bodyPr>
          <a:lstStyle/>
          <a:p>
            <a:r>
              <a:rPr lang="en-US" dirty="0"/>
              <a:t>Transition Criteria</a:t>
            </a:r>
          </a:p>
        </p:txBody>
      </p:sp>
      <p:sp>
        <p:nvSpPr>
          <p:cNvPr id="8" name="Content Placeholder 7"/>
          <p:cNvSpPr>
            <a:spLocks noGrp="1"/>
          </p:cNvSpPr>
          <p:nvPr>
            <p:ph idx="1"/>
          </p:nvPr>
        </p:nvSpPr>
        <p:spPr>
          <a:xfrm>
            <a:off x="762000" y="1371600"/>
            <a:ext cx="7391400" cy="4876800"/>
          </a:xfrm>
        </p:spPr>
        <p:txBody>
          <a:bodyPr>
            <a:noAutofit/>
          </a:bodyPr>
          <a:lstStyle/>
          <a:p>
            <a:pPr marL="68580" indent="0">
              <a:buNone/>
            </a:pPr>
            <a:r>
              <a:rPr lang="en-US" sz="1600" b="1" dirty="0"/>
              <a:t>At least ONE of the following must be met:</a:t>
            </a:r>
          </a:p>
          <a:p>
            <a:r>
              <a:rPr lang="en-US" sz="1600" dirty="0"/>
              <a:t>Documented treatment goals and objectives have been substantially met, Individual is goal directed</a:t>
            </a:r>
          </a:p>
          <a:p>
            <a:r>
              <a:rPr lang="en-US" sz="1600" dirty="0"/>
              <a:t>No longer meets criteria for this level of care or meets criteria for a higher level of care,</a:t>
            </a:r>
          </a:p>
          <a:p>
            <a:r>
              <a:rPr lang="en-US" sz="1600" dirty="0"/>
              <a:t>Not making progress toward treatment and there is no reasonable expectation of progress at this level of care,</a:t>
            </a:r>
          </a:p>
          <a:p>
            <a:r>
              <a:rPr lang="en-US" sz="1600" dirty="0"/>
              <a:t>It is reasonably predictable that continuing stabilization can occur with discharge from treatment and transition to PCP for with medication management and/or appropriate community supports</a:t>
            </a:r>
            <a:r>
              <a:rPr lang="en-US" sz="1600" dirty="0" smtClean="0"/>
              <a:t>.</a:t>
            </a:r>
          </a:p>
          <a:p>
            <a:pPr marL="365760" lvl="1" indent="0">
              <a:buNone/>
            </a:pPr>
            <a:endParaRPr lang="en-US" sz="800" dirty="0"/>
          </a:p>
          <a:p>
            <a:pPr marL="68580" indent="0">
              <a:buNone/>
            </a:pPr>
            <a:r>
              <a:rPr lang="en-US" sz="1600" b="1" dirty="0"/>
              <a:t>Stabilization as indicated by three or more of the following:</a:t>
            </a:r>
          </a:p>
          <a:p>
            <a:r>
              <a:rPr lang="en-US" sz="1600" dirty="0"/>
              <a:t>Means of obtaining meds when discharged</a:t>
            </a:r>
          </a:p>
          <a:p>
            <a:r>
              <a:rPr lang="en-US" sz="1600" dirty="0"/>
              <a:t>Community integration</a:t>
            </a:r>
          </a:p>
          <a:p>
            <a:r>
              <a:rPr lang="en-US" sz="1600" dirty="0"/>
              <a:t>Medical care addressed</a:t>
            </a:r>
          </a:p>
          <a:p>
            <a:r>
              <a:rPr lang="en-US" sz="1600" dirty="0"/>
              <a:t>Employed, in school, or otherwise consistently engaged (volunteer, </a:t>
            </a:r>
            <a:r>
              <a:rPr lang="en-US" sz="1600" dirty="0" smtClean="0"/>
              <a:t>etc.)</a:t>
            </a:r>
            <a:endParaRPr lang="en-US" sz="1600" dirty="0"/>
          </a:p>
          <a:p>
            <a:r>
              <a:rPr lang="en-US" sz="1600" dirty="0"/>
              <a:t>Individual/family/guardian  has a good understanding of illness</a:t>
            </a:r>
          </a:p>
        </p:txBody>
      </p:sp>
    </p:spTree>
    <p:extLst>
      <p:ext uri="{BB962C8B-B14F-4D97-AF65-F5344CB8AC3E}">
        <p14:creationId xmlns:p14="http://schemas.microsoft.com/office/powerpoint/2010/main" val="35300313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7458634" cy="533400"/>
          </a:xfrm>
        </p:spPr>
        <p:txBody>
          <a:bodyPr>
            <a:noAutofit/>
          </a:bodyPr>
          <a:lstStyle/>
          <a:p>
            <a:r>
              <a:rPr lang="en-US" sz="3200" dirty="0" smtClean="0"/>
              <a:t>Level </a:t>
            </a:r>
            <a:r>
              <a:rPr lang="en-US" sz="3200" dirty="0"/>
              <a:t>of </a:t>
            </a:r>
            <a:r>
              <a:rPr lang="en-US" sz="3200" dirty="0" smtClean="0"/>
              <a:t>Care:  C</a:t>
            </a:r>
            <a:endParaRPr lang="en-US" sz="3200" dirty="0"/>
          </a:p>
        </p:txBody>
      </p:sp>
      <p:sp>
        <p:nvSpPr>
          <p:cNvPr id="3" name="Content Placeholder 2"/>
          <p:cNvSpPr>
            <a:spLocks noGrp="1"/>
          </p:cNvSpPr>
          <p:nvPr>
            <p:ph idx="1"/>
          </p:nvPr>
        </p:nvSpPr>
        <p:spPr>
          <a:xfrm>
            <a:off x="457200" y="1219200"/>
            <a:ext cx="8229600" cy="5410200"/>
          </a:xfrm>
        </p:spPr>
        <p:txBody>
          <a:bodyPr>
            <a:noAutofit/>
          </a:bodyPr>
          <a:lstStyle/>
          <a:p>
            <a:pPr marL="68580" indent="0">
              <a:buNone/>
            </a:pPr>
            <a:r>
              <a:rPr lang="en-US" sz="1600" b="1" dirty="0" smtClean="0"/>
              <a:t>Services include: </a:t>
            </a:r>
          </a:p>
          <a:p>
            <a:pPr lvl="0">
              <a:buFont typeface="Wingdings" panose="05000000000000000000" pitchFamily="2" charset="2"/>
              <a:buChar char="Ø"/>
            </a:pPr>
            <a:r>
              <a:rPr lang="en-US" sz="1600" dirty="0"/>
              <a:t>Assessment/ Diagnosis</a:t>
            </a:r>
            <a:endParaRPr lang="en-US" sz="1600" b="1" dirty="0"/>
          </a:p>
          <a:p>
            <a:pPr lvl="0">
              <a:buFont typeface="Wingdings" panose="05000000000000000000" pitchFamily="2" charset="2"/>
              <a:buChar char="Ø"/>
            </a:pPr>
            <a:r>
              <a:rPr lang="en-US" sz="1600" dirty="0"/>
              <a:t>Crisis Interventions</a:t>
            </a:r>
            <a:endParaRPr lang="en-US" sz="1600" b="1" dirty="0"/>
          </a:p>
          <a:p>
            <a:pPr lvl="0">
              <a:buFont typeface="Wingdings" panose="05000000000000000000" pitchFamily="2" charset="2"/>
              <a:buChar char="Ø"/>
            </a:pPr>
            <a:r>
              <a:rPr lang="en-US" sz="1600" dirty="0"/>
              <a:t>Individual Therapy</a:t>
            </a:r>
            <a:endParaRPr lang="en-US" sz="1600" b="1" dirty="0"/>
          </a:p>
          <a:p>
            <a:pPr lvl="0">
              <a:buFont typeface="Wingdings" panose="05000000000000000000" pitchFamily="2" charset="2"/>
              <a:buChar char="Ø"/>
            </a:pPr>
            <a:r>
              <a:rPr lang="en-US" sz="1600" dirty="0"/>
              <a:t>Group Therapy</a:t>
            </a:r>
            <a:endParaRPr lang="en-US" sz="1600" b="1" dirty="0"/>
          </a:p>
          <a:p>
            <a:pPr lvl="0">
              <a:buFont typeface="Wingdings" panose="05000000000000000000" pitchFamily="2" charset="2"/>
              <a:buChar char="Ø"/>
            </a:pPr>
            <a:r>
              <a:rPr lang="en-US" sz="1600" dirty="0"/>
              <a:t>Family Therapy</a:t>
            </a:r>
          </a:p>
          <a:p>
            <a:pPr lvl="0">
              <a:buFont typeface="Wingdings" panose="05000000000000000000" pitchFamily="2" charset="2"/>
              <a:buChar char="Ø"/>
            </a:pPr>
            <a:r>
              <a:rPr lang="en-US" sz="1600" dirty="0"/>
              <a:t>Case Management</a:t>
            </a:r>
            <a:endParaRPr lang="en-US" sz="1600" b="1" dirty="0"/>
          </a:p>
          <a:p>
            <a:pPr lvl="0">
              <a:buFont typeface="Wingdings" panose="05000000000000000000" pitchFamily="2" charset="2"/>
              <a:buChar char="Ø"/>
            </a:pPr>
            <a:r>
              <a:rPr lang="en-US" sz="1600" dirty="0"/>
              <a:t>Medication/Somatic Services</a:t>
            </a:r>
            <a:endParaRPr lang="en-US" sz="1600" b="1" dirty="0"/>
          </a:p>
          <a:p>
            <a:pPr lvl="0">
              <a:buFont typeface="Wingdings" panose="05000000000000000000" pitchFamily="2" charset="2"/>
              <a:buChar char="Ø"/>
            </a:pPr>
            <a:r>
              <a:rPr lang="en-US" sz="1600" dirty="0"/>
              <a:t>Comprehensive Community Support Services (CSS): Early Assessment and Support Alliance (EASA), Supported Employment (SE), Supported Housing (SH)</a:t>
            </a:r>
            <a:endParaRPr lang="en-US" sz="1600" b="1" dirty="0"/>
          </a:p>
          <a:p>
            <a:pPr lvl="0">
              <a:buFont typeface="Wingdings" panose="05000000000000000000" pitchFamily="2" charset="2"/>
              <a:buChar char="Ø"/>
            </a:pPr>
            <a:r>
              <a:rPr lang="en-US" sz="1600" dirty="0"/>
              <a:t>Psychosocial Rehabilitation Services (PSR)</a:t>
            </a:r>
            <a:endParaRPr lang="en-US" sz="1600" b="1" dirty="0"/>
          </a:p>
          <a:p>
            <a:pPr lvl="0">
              <a:buFont typeface="Wingdings" panose="05000000000000000000" pitchFamily="2" charset="2"/>
              <a:buChar char="Ø"/>
            </a:pPr>
            <a:r>
              <a:rPr lang="en-US" sz="1600" dirty="0"/>
              <a:t>Skill Training</a:t>
            </a:r>
            <a:endParaRPr lang="en-US" sz="1600" b="1" dirty="0"/>
          </a:p>
          <a:p>
            <a:pPr lvl="0">
              <a:buFont typeface="Wingdings" panose="05000000000000000000" pitchFamily="2" charset="2"/>
              <a:buChar char="Ø"/>
            </a:pPr>
            <a:r>
              <a:rPr lang="en-US" sz="1600" dirty="0"/>
              <a:t>Peer Services</a:t>
            </a:r>
            <a:endParaRPr lang="en-US" sz="1600" b="1" dirty="0"/>
          </a:p>
          <a:p>
            <a:pPr lvl="0">
              <a:buFont typeface="Wingdings" panose="05000000000000000000" pitchFamily="2" charset="2"/>
              <a:buChar char="Ø"/>
            </a:pPr>
            <a:r>
              <a:rPr lang="en-US" sz="1600" dirty="0"/>
              <a:t>In-home skill builders</a:t>
            </a:r>
            <a:endParaRPr lang="en-US" sz="1600" b="1" dirty="0"/>
          </a:p>
          <a:p>
            <a:pPr>
              <a:buFont typeface="Wingdings" panose="05000000000000000000" pitchFamily="2" charset="2"/>
              <a:buChar char="Ø"/>
            </a:pPr>
            <a:r>
              <a:rPr lang="en-US" sz="1600" dirty="0"/>
              <a:t>Intensive Outpatient Treatment Program, e.g., Kids Wrap Services, Dialectical Behavior Therapy (DBT), Eating Disorders, Seeking Safety, Dual Diagnosis, Chronic Pain Management, Collaborative Assessment and Management of Suicidality (CAMS), Court Coordinated Services </a:t>
            </a:r>
            <a:r>
              <a:rPr lang="en-US" sz="1600" dirty="0" smtClean="0"/>
              <a:t>(CCS).</a:t>
            </a:r>
            <a:endParaRPr lang="en-US" sz="1600" dirty="0"/>
          </a:p>
        </p:txBody>
      </p:sp>
    </p:spTree>
    <p:extLst>
      <p:ext uri="{BB962C8B-B14F-4D97-AF65-F5344CB8AC3E}">
        <p14:creationId xmlns:p14="http://schemas.microsoft.com/office/powerpoint/2010/main" val="446145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Autofit/>
          </a:bodyPr>
          <a:lstStyle/>
          <a:p>
            <a:r>
              <a:rPr lang="en-US" sz="1800" dirty="0" smtClean="0"/>
              <a:t>Levels of Care:  Overview of Important Dates</a:t>
            </a:r>
          </a:p>
          <a:p>
            <a:r>
              <a:rPr lang="en-US" sz="1800" dirty="0" smtClean="0"/>
              <a:t>Why Levels of Care?  </a:t>
            </a:r>
          </a:p>
          <a:p>
            <a:pPr lvl="1">
              <a:buFont typeface="Wingdings" charset="2"/>
              <a:buChar char="Ø"/>
            </a:pPr>
            <a:r>
              <a:rPr lang="en-US" sz="1800" dirty="0" smtClean="0"/>
              <a:t>What is the context for this conversation?</a:t>
            </a:r>
          </a:p>
          <a:p>
            <a:r>
              <a:rPr lang="en-US" sz="1800" dirty="0" smtClean="0"/>
              <a:t>Levels of Care A, B, C, D</a:t>
            </a:r>
          </a:p>
          <a:p>
            <a:pPr lvl="1">
              <a:buFont typeface="Wingdings" charset="2"/>
              <a:buChar char="Ø"/>
            </a:pPr>
            <a:r>
              <a:rPr lang="en-US" sz="1800" dirty="0" smtClean="0"/>
              <a:t>Services Provided</a:t>
            </a:r>
          </a:p>
          <a:p>
            <a:pPr lvl="1">
              <a:buFont typeface="Wingdings" charset="2"/>
              <a:buChar char="Ø"/>
            </a:pPr>
            <a:r>
              <a:rPr lang="en-US" sz="1800" dirty="0" smtClean="0"/>
              <a:t>Indicators of Level</a:t>
            </a:r>
          </a:p>
          <a:p>
            <a:pPr lvl="1">
              <a:buFont typeface="Wingdings" charset="2"/>
              <a:buChar char="Ø"/>
            </a:pPr>
            <a:r>
              <a:rPr lang="en-US" sz="1800" dirty="0" smtClean="0"/>
              <a:t>Transition Criteria</a:t>
            </a:r>
            <a:endParaRPr lang="en-US" sz="1800" dirty="0"/>
          </a:p>
          <a:p>
            <a:r>
              <a:rPr lang="en-US" sz="1800" dirty="0"/>
              <a:t>Lessons Learned</a:t>
            </a:r>
          </a:p>
          <a:p>
            <a:pPr lvl="1">
              <a:buFont typeface="Wingdings" charset="2"/>
              <a:buChar char="Ø"/>
            </a:pPr>
            <a:r>
              <a:rPr lang="en-US" sz="1800" dirty="0"/>
              <a:t>from earlier LOC Implementation.</a:t>
            </a:r>
          </a:p>
          <a:p>
            <a:pPr marL="365760" lvl="1" indent="0">
              <a:buNone/>
            </a:pPr>
            <a:r>
              <a:rPr lang="en-US" sz="1800"/>
              <a:t>	both within Yamhill County and without.</a:t>
            </a:r>
          </a:p>
          <a:p>
            <a:pPr lvl="1">
              <a:buFont typeface="Wingdings" charset="2"/>
              <a:buChar char="Ø"/>
            </a:pPr>
            <a:endParaRPr lang="en-US" sz="1800" smtClean="0"/>
          </a:p>
        </p:txBody>
      </p:sp>
    </p:spTree>
    <p:extLst>
      <p:ext uri="{BB962C8B-B14F-4D97-AF65-F5344CB8AC3E}">
        <p14:creationId xmlns:p14="http://schemas.microsoft.com/office/powerpoint/2010/main" val="22132380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382434" cy="685800"/>
          </a:xfrm>
        </p:spPr>
        <p:txBody>
          <a:bodyPr>
            <a:normAutofit/>
          </a:bodyPr>
          <a:lstStyle/>
          <a:p>
            <a:r>
              <a:rPr lang="en-US" sz="2400" dirty="0" smtClean="0"/>
              <a:t>Level of Care C:  Episode </a:t>
            </a:r>
            <a:r>
              <a:rPr lang="en-US" sz="2400" dirty="0"/>
              <a:t>of Care</a:t>
            </a:r>
          </a:p>
        </p:txBody>
      </p:sp>
      <p:sp>
        <p:nvSpPr>
          <p:cNvPr id="3" name="Content Placeholder 2"/>
          <p:cNvSpPr>
            <a:spLocks noGrp="1"/>
          </p:cNvSpPr>
          <p:nvPr>
            <p:ph idx="1"/>
          </p:nvPr>
        </p:nvSpPr>
        <p:spPr>
          <a:xfrm>
            <a:off x="685800" y="1143000"/>
            <a:ext cx="7696200" cy="5181600"/>
          </a:xfrm>
        </p:spPr>
        <p:txBody>
          <a:bodyPr>
            <a:noAutofit/>
          </a:bodyPr>
          <a:lstStyle/>
          <a:p>
            <a:pPr lvl="0">
              <a:buFont typeface="Wingdings" panose="05000000000000000000" pitchFamily="2" charset="2"/>
              <a:buChar char="Ø"/>
            </a:pPr>
            <a:r>
              <a:rPr lang="en-US" sz="1600" b="1" dirty="0" smtClean="0"/>
              <a:t>Assessment:</a:t>
            </a:r>
            <a:r>
              <a:rPr lang="en-US" sz="1600" dirty="0" smtClean="0"/>
              <a:t>  Maximum </a:t>
            </a:r>
            <a:r>
              <a:rPr lang="en-US" sz="1600" dirty="0"/>
              <a:t>of </a:t>
            </a:r>
            <a:r>
              <a:rPr lang="en-US" sz="1600" dirty="0" smtClean="0"/>
              <a:t>contacts </a:t>
            </a:r>
            <a:r>
              <a:rPr lang="en-US" sz="1600" dirty="0"/>
              <a:t>per episode of </a:t>
            </a:r>
            <a:r>
              <a:rPr lang="en-US" sz="1600" dirty="0" smtClean="0"/>
              <a:t>care</a:t>
            </a:r>
          </a:p>
          <a:p>
            <a:pPr lvl="0">
              <a:buFont typeface="Wingdings" panose="05000000000000000000" pitchFamily="2" charset="2"/>
              <a:buChar char="Ø"/>
            </a:pPr>
            <a:endParaRPr lang="en-US" sz="800" dirty="0" smtClean="0"/>
          </a:p>
          <a:p>
            <a:pPr lvl="0">
              <a:buFont typeface="Wingdings" panose="05000000000000000000" pitchFamily="2" charset="2"/>
              <a:buChar char="Ø"/>
            </a:pPr>
            <a:r>
              <a:rPr lang="en-US" sz="1600" b="1" dirty="0" smtClean="0"/>
              <a:t>Crisis </a:t>
            </a:r>
            <a:r>
              <a:rPr lang="en-US" sz="1600" b="1" dirty="0"/>
              <a:t>Intervention: </a:t>
            </a:r>
            <a:r>
              <a:rPr lang="en-US" sz="1600" dirty="0"/>
              <a:t>As needed, no </a:t>
            </a:r>
            <a:r>
              <a:rPr lang="en-US" sz="1600" dirty="0" smtClean="0"/>
              <a:t>maximum</a:t>
            </a:r>
          </a:p>
          <a:p>
            <a:pPr marL="68580" lvl="0" indent="0">
              <a:buNone/>
            </a:pPr>
            <a:endParaRPr lang="en-US" sz="800" dirty="0"/>
          </a:p>
          <a:p>
            <a:pPr lvl="0">
              <a:buFont typeface="Wingdings" panose="05000000000000000000" pitchFamily="2" charset="2"/>
              <a:buChar char="Ø"/>
            </a:pPr>
            <a:r>
              <a:rPr lang="en-US" sz="1600" b="1" dirty="0" smtClean="0"/>
              <a:t>Individua</a:t>
            </a:r>
            <a:r>
              <a:rPr lang="en-US" sz="1600" b="1" dirty="0"/>
              <a:t>l</a:t>
            </a:r>
            <a:r>
              <a:rPr lang="en-US" sz="1600" b="1" dirty="0" smtClean="0"/>
              <a:t> and/or Family Therapy:  </a:t>
            </a:r>
            <a:r>
              <a:rPr lang="en-US" sz="1600" dirty="0" smtClean="0"/>
              <a:t>Up </a:t>
            </a:r>
            <a:r>
              <a:rPr lang="en-US" sz="1600" dirty="0"/>
              <a:t>to 12 </a:t>
            </a:r>
            <a:r>
              <a:rPr lang="en-US" sz="1600" dirty="0" smtClean="0"/>
              <a:t>per </a:t>
            </a:r>
            <a:r>
              <a:rPr lang="en-US" sz="1600" dirty="0"/>
              <a:t>episode of care or per Evidence Based Practice </a:t>
            </a:r>
            <a:r>
              <a:rPr lang="en-US" sz="1600" dirty="0" smtClean="0"/>
              <a:t>fidelity (in </a:t>
            </a:r>
            <a:r>
              <a:rPr lang="en-US" sz="1600" dirty="0"/>
              <a:t>addition to </a:t>
            </a:r>
            <a:r>
              <a:rPr lang="en-US" sz="1600" dirty="0" smtClean="0"/>
              <a:t>Assessment)</a:t>
            </a:r>
          </a:p>
          <a:p>
            <a:pPr marL="68580" lvl="0" indent="0">
              <a:buNone/>
            </a:pPr>
            <a:endParaRPr lang="en-US" sz="800" dirty="0"/>
          </a:p>
          <a:p>
            <a:pPr lvl="0">
              <a:buFont typeface="Wingdings" panose="05000000000000000000" pitchFamily="2" charset="2"/>
              <a:buChar char="Ø"/>
            </a:pPr>
            <a:r>
              <a:rPr lang="en-US" sz="1600" b="1" dirty="0"/>
              <a:t>Group </a:t>
            </a:r>
            <a:r>
              <a:rPr lang="en-US" sz="1600" b="1" dirty="0" smtClean="0"/>
              <a:t>Therapy:  </a:t>
            </a:r>
            <a:r>
              <a:rPr lang="en-US" sz="1600" dirty="0" smtClean="0"/>
              <a:t>per </a:t>
            </a:r>
            <a:r>
              <a:rPr lang="en-US" sz="1600" dirty="0"/>
              <a:t>Evidence Based Practice fidelity </a:t>
            </a:r>
            <a:endParaRPr lang="en-US" sz="1600" dirty="0" smtClean="0"/>
          </a:p>
          <a:p>
            <a:pPr marL="68580" lvl="0" indent="0">
              <a:buNone/>
            </a:pPr>
            <a:endParaRPr lang="en-US" sz="800" dirty="0"/>
          </a:p>
          <a:p>
            <a:pPr lvl="0">
              <a:buFont typeface="Wingdings" panose="05000000000000000000" pitchFamily="2" charset="2"/>
              <a:buChar char="Ø"/>
            </a:pPr>
            <a:r>
              <a:rPr lang="en-US" sz="1600" b="1" dirty="0"/>
              <a:t>LMP </a:t>
            </a:r>
            <a:r>
              <a:rPr lang="en-US" sz="1600" b="1" dirty="0" smtClean="0"/>
              <a:t>Services:</a:t>
            </a:r>
            <a:endParaRPr lang="en-US" sz="1600" b="1" dirty="0"/>
          </a:p>
          <a:p>
            <a:pPr lvl="1"/>
            <a:r>
              <a:rPr lang="en-US" sz="1600" dirty="0"/>
              <a:t>Psychiatric Evaluation completed at first contact within 10 business days of admission.  </a:t>
            </a:r>
          </a:p>
          <a:p>
            <a:pPr lvl="1"/>
            <a:r>
              <a:rPr lang="en-US" sz="1600" dirty="0"/>
              <a:t>Minimum of 1 contact a month with Medical Staff, until stable on meds</a:t>
            </a:r>
          </a:p>
          <a:p>
            <a:pPr lvl="1"/>
            <a:r>
              <a:rPr lang="en-US" sz="1600" dirty="0" smtClean="0"/>
              <a:t>MMATS</a:t>
            </a:r>
          </a:p>
          <a:p>
            <a:pPr marL="365760" lvl="1" indent="0">
              <a:buNone/>
            </a:pPr>
            <a:endParaRPr lang="en-US" sz="800" dirty="0"/>
          </a:p>
          <a:p>
            <a:pPr>
              <a:buFont typeface="Wingdings" panose="05000000000000000000" pitchFamily="2" charset="2"/>
              <a:buChar char="Ø"/>
            </a:pPr>
            <a:r>
              <a:rPr lang="en-US" sz="1600" b="1" dirty="0" smtClean="0"/>
              <a:t>CSS:</a:t>
            </a:r>
            <a:r>
              <a:rPr lang="en-US" sz="1600" dirty="0" smtClean="0"/>
              <a:t>  Up </a:t>
            </a:r>
            <a:r>
              <a:rPr lang="en-US" sz="1600" dirty="0"/>
              <a:t>to a maximum of 4 </a:t>
            </a:r>
            <a:r>
              <a:rPr lang="en-US" sz="1600" dirty="0" smtClean="0"/>
              <a:t>hours per week</a:t>
            </a:r>
          </a:p>
          <a:p>
            <a:pPr>
              <a:buFont typeface="Wingdings" panose="05000000000000000000" pitchFamily="2" charset="2"/>
              <a:buChar char="Ø"/>
            </a:pPr>
            <a:endParaRPr lang="en-US" sz="800" dirty="0"/>
          </a:p>
          <a:p>
            <a:pPr>
              <a:buFont typeface="Wingdings" panose="05000000000000000000" pitchFamily="2" charset="2"/>
              <a:buChar char="Ø"/>
            </a:pPr>
            <a:r>
              <a:rPr lang="en-US" sz="1600" b="1" dirty="0" smtClean="0"/>
              <a:t>PSR: </a:t>
            </a:r>
            <a:endParaRPr lang="en-US" sz="1600" b="1" dirty="0"/>
          </a:p>
          <a:p>
            <a:pPr lvl="1"/>
            <a:r>
              <a:rPr lang="en-US" sz="1600" dirty="0"/>
              <a:t>Individual Classes</a:t>
            </a:r>
          </a:p>
          <a:p>
            <a:pPr lvl="1"/>
            <a:r>
              <a:rPr lang="en-US" sz="1600" dirty="0"/>
              <a:t>Maximum of 3 months of service per episode of care</a:t>
            </a:r>
          </a:p>
          <a:p>
            <a:endParaRPr lang="en-US" sz="2000" dirty="0"/>
          </a:p>
        </p:txBody>
      </p:sp>
    </p:spTree>
    <p:extLst>
      <p:ext uri="{BB962C8B-B14F-4D97-AF65-F5344CB8AC3E}">
        <p14:creationId xmlns:p14="http://schemas.microsoft.com/office/powerpoint/2010/main" val="12480842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953536"/>
          </a:xfrm>
        </p:spPr>
        <p:txBody>
          <a:bodyPr>
            <a:normAutofit/>
          </a:bodyPr>
          <a:lstStyle/>
          <a:p>
            <a:r>
              <a:rPr lang="en-US" dirty="0" smtClean="0"/>
              <a:t>Level of Care C </a:t>
            </a:r>
            <a:r>
              <a:rPr lang="en-US" sz="2200" dirty="0" smtClean="0"/>
              <a:t>(continued)</a:t>
            </a:r>
            <a:endParaRPr lang="en-US" sz="2200" dirty="0"/>
          </a:p>
        </p:txBody>
      </p:sp>
      <p:sp>
        <p:nvSpPr>
          <p:cNvPr id="3" name="Content Placeholder 2"/>
          <p:cNvSpPr>
            <a:spLocks noGrp="1"/>
          </p:cNvSpPr>
          <p:nvPr>
            <p:ph idx="1"/>
          </p:nvPr>
        </p:nvSpPr>
        <p:spPr>
          <a:xfrm>
            <a:off x="1043492" y="2133600"/>
            <a:ext cx="6777317" cy="4038600"/>
          </a:xfrm>
        </p:spPr>
        <p:txBody>
          <a:bodyPr>
            <a:noAutofit/>
          </a:bodyPr>
          <a:lstStyle/>
          <a:p>
            <a:pPr marL="68580" indent="0">
              <a:buNone/>
            </a:pPr>
            <a:r>
              <a:rPr lang="en-US" b="1" dirty="0"/>
              <a:t>Continues to meet admission criteria AND at least </a:t>
            </a:r>
            <a:r>
              <a:rPr lang="en-US" b="1" dirty="0" smtClean="0"/>
              <a:t>one of </a:t>
            </a:r>
            <a:r>
              <a:rPr lang="en-US" b="1" dirty="0"/>
              <a:t>the following</a:t>
            </a:r>
            <a:r>
              <a:rPr lang="en-US" b="1" dirty="0" smtClean="0"/>
              <a:t>:</a:t>
            </a:r>
          </a:p>
          <a:p>
            <a:pPr marL="68580" indent="0">
              <a:buNone/>
            </a:pPr>
            <a:endParaRPr lang="en-US" sz="800" b="1" dirty="0"/>
          </a:p>
          <a:p>
            <a:pPr>
              <a:buFont typeface="Wingdings" panose="05000000000000000000" pitchFamily="2" charset="2"/>
              <a:buChar char="Ø"/>
            </a:pPr>
            <a:r>
              <a:rPr lang="en-US" dirty="0" smtClean="0"/>
              <a:t>Client is capable </a:t>
            </a:r>
            <a:r>
              <a:rPr lang="en-US" dirty="0"/>
              <a:t>of additional symptom or functional improvement at this level of </a:t>
            </a:r>
            <a:r>
              <a:rPr lang="en-US" dirty="0" smtClean="0"/>
              <a:t>care.</a:t>
            </a:r>
          </a:p>
          <a:p>
            <a:pPr>
              <a:buFont typeface="Wingdings" panose="05000000000000000000" pitchFamily="2" charset="2"/>
              <a:buChar char="Ø"/>
            </a:pPr>
            <a:endParaRPr lang="en-US" sz="800" dirty="0"/>
          </a:p>
          <a:p>
            <a:pPr>
              <a:buFont typeface="Wingdings" panose="05000000000000000000" pitchFamily="2" charset="2"/>
              <a:buChar char="Ø"/>
            </a:pPr>
            <a:r>
              <a:rPr lang="en-US" dirty="0"/>
              <a:t>Significant cultural and language barriers </a:t>
            </a:r>
            <a:r>
              <a:rPr lang="en-US" dirty="0" smtClean="0"/>
              <a:t>impact </a:t>
            </a:r>
            <a:r>
              <a:rPr lang="en-US" dirty="0"/>
              <a:t>ability to fully integrate symptom management skills and there is no more clinically appropriate service.</a:t>
            </a:r>
          </a:p>
        </p:txBody>
      </p:sp>
    </p:spTree>
    <p:extLst>
      <p:ext uri="{BB962C8B-B14F-4D97-AF65-F5344CB8AC3E}">
        <p14:creationId xmlns:p14="http://schemas.microsoft.com/office/powerpoint/2010/main" val="20797323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7611034" cy="609600"/>
          </a:xfrm>
        </p:spPr>
        <p:txBody>
          <a:bodyPr>
            <a:noAutofit/>
          </a:bodyPr>
          <a:lstStyle/>
          <a:p>
            <a:r>
              <a:rPr lang="en-US" sz="3600" dirty="0" smtClean="0"/>
              <a:t>Level of Care C:  Indicators</a:t>
            </a:r>
            <a:endParaRPr lang="en-US" sz="3600" dirty="0"/>
          </a:p>
        </p:txBody>
      </p:sp>
      <p:sp>
        <p:nvSpPr>
          <p:cNvPr id="5" name="Text Placeholder 4"/>
          <p:cNvSpPr>
            <a:spLocks noGrp="1"/>
          </p:cNvSpPr>
          <p:nvPr>
            <p:ph type="body" idx="1"/>
          </p:nvPr>
        </p:nvSpPr>
        <p:spPr>
          <a:xfrm>
            <a:off x="457200" y="1219200"/>
            <a:ext cx="3514348" cy="381000"/>
          </a:xfrm>
        </p:spPr>
        <p:txBody>
          <a:bodyPr>
            <a:noAutofit/>
          </a:bodyPr>
          <a:lstStyle/>
          <a:p>
            <a:r>
              <a:rPr lang="en-US" sz="2000" b="0" dirty="0" smtClean="0"/>
              <a:t>Youth</a:t>
            </a:r>
            <a:endParaRPr lang="en-US" sz="2000" b="0" dirty="0"/>
          </a:p>
        </p:txBody>
      </p:sp>
      <p:sp>
        <p:nvSpPr>
          <p:cNvPr id="6" name="Content Placeholder 5"/>
          <p:cNvSpPr>
            <a:spLocks noGrp="1"/>
          </p:cNvSpPr>
          <p:nvPr>
            <p:ph sz="half" idx="2"/>
          </p:nvPr>
        </p:nvSpPr>
        <p:spPr>
          <a:xfrm>
            <a:off x="457200" y="1524000"/>
            <a:ext cx="4114800" cy="4953000"/>
          </a:xfrm>
        </p:spPr>
        <p:txBody>
          <a:bodyPr>
            <a:noAutofit/>
          </a:bodyPr>
          <a:lstStyle/>
          <a:p>
            <a:pPr marL="68580" indent="0">
              <a:buNone/>
            </a:pPr>
            <a:r>
              <a:rPr lang="en-US" sz="1400" b="1" dirty="0"/>
              <a:t>Criteria for Early Childhood and School-Age and Adolescents:</a:t>
            </a:r>
            <a:endParaRPr lang="en-US" sz="1400" dirty="0"/>
          </a:p>
          <a:p>
            <a:r>
              <a:rPr lang="en-US" sz="1400" dirty="0"/>
              <a:t>Covered diagnosis on the prioritized list </a:t>
            </a:r>
            <a:r>
              <a:rPr lang="en-US" sz="1400" dirty="0" smtClean="0"/>
              <a:t>and </a:t>
            </a:r>
            <a:r>
              <a:rPr lang="en-US" sz="1400" b="1" dirty="0" smtClean="0"/>
              <a:t>CGAS</a:t>
            </a:r>
            <a:r>
              <a:rPr lang="en-US" sz="1400" b="1" dirty="0"/>
              <a:t>: 38 – </a:t>
            </a:r>
            <a:r>
              <a:rPr lang="en-US" sz="1400" b="1" dirty="0" smtClean="0"/>
              <a:t>50</a:t>
            </a:r>
          </a:p>
          <a:p>
            <a:endParaRPr lang="en-US" sz="1400" dirty="0"/>
          </a:p>
          <a:p>
            <a:pPr marL="68580" indent="0">
              <a:buNone/>
            </a:pPr>
            <a:r>
              <a:rPr lang="en-US" sz="1400" b="1" dirty="0"/>
              <a:t>At least one of the following:</a:t>
            </a:r>
            <a:endParaRPr lang="en-US" sz="1400" dirty="0"/>
          </a:p>
          <a:p>
            <a:pPr lvl="0"/>
            <a:r>
              <a:rPr lang="en-US" sz="1400" dirty="0"/>
              <a:t>Significant risk of harm to self or others</a:t>
            </a:r>
          </a:p>
          <a:p>
            <a:pPr lvl="0"/>
            <a:r>
              <a:rPr lang="en-US" sz="1400" dirty="0"/>
              <a:t>Moderate to severe impairment of parent/child relationship to meet the developmental and safety needs</a:t>
            </a:r>
          </a:p>
          <a:p>
            <a:pPr lvl="0"/>
            <a:r>
              <a:rPr lang="en-US" sz="1400" dirty="0"/>
              <a:t>Moderate to severe functional or developmental impairment in at least one </a:t>
            </a:r>
            <a:r>
              <a:rPr lang="en-US" sz="1400" dirty="0" smtClean="0"/>
              <a:t>area</a:t>
            </a:r>
          </a:p>
          <a:p>
            <a:pPr lvl="0"/>
            <a:endParaRPr lang="en-US" sz="1400" dirty="0"/>
          </a:p>
          <a:p>
            <a:pPr marL="68580" indent="0">
              <a:buNone/>
            </a:pPr>
            <a:r>
              <a:rPr lang="en-US" sz="1400" b="1" dirty="0"/>
              <a:t>Child &amp; Adolescent Service Intensity Instrument </a:t>
            </a:r>
            <a:r>
              <a:rPr lang="en-US" sz="1400" b="1" dirty="0" smtClean="0"/>
              <a:t>(CASII) </a:t>
            </a:r>
            <a:r>
              <a:rPr lang="en-US" sz="1400" b="1" dirty="0"/>
              <a:t>Level: 4 or </a:t>
            </a:r>
            <a:r>
              <a:rPr lang="en-US" sz="1400" b="1" dirty="0" smtClean="0"/>
              <a:t>higher</a:t>
            </a:r>
            <a:endParaRPr lang="en-US" sz="1400" dirty="0"/>
          </a:p>
        </p:txBody>
      </p:sp>
      <p:sp>
        <p:nvSpPr>
          <p:cNvPr id="7" name="Text Placeholder 6"/>
          <p:cNvSpPr>
            <a:spLocks noGrp="1"/>
          </p:cNvSpPr>
          <p:nvPr>
            <p:ph type="body" sz="quarter" idx="3"/>
          </p:nvPr>
        </p:nvSpPr>
        <p:spPr>
          <a:xfrm>
            <a:off x="4572000" y="1143000"/>
            <a:ext cx="3436717" cy="457200"/>
          </a:xfrm>
        </p:spPr>
        <p:txBody>
          <a:bodyPr>
            <a:noAutofit/>
          </a:bodyPr>
          <a:lstStyle/>
          <a:p>
            <a:r>
              <a:rPr lang="en-US" sz="2000" b="0" dirty="0" smtClean="0"/>
              <a:t>Adults</a:t>
            </a:r>
            <a:endParaRPr lang="en-US" sz="2000" b="0" dirty="0"/>
          </a:p>
        </p:txBody>
      </p:sp>
      <p:sp>
        <p:nvSpPr>
          <p:cNvPr id="8" name="Content Placeholder 7"/>
          <p:cNvSpPr>
            <a:spLocks noGrp="1"/>
          </p:cNvSpPr>
          <p:nvPr>
            <p:ph sz="quarter" idx="4"/>
          </p:nvPr>
        </p:nvSpPr>
        <p:spPr>
          <a:xfrm>
            <a:off x="4495800" y="1524000"/>
            <a:ext cx="4038600" cy="5029200"/>
          </a:xfrm>
        </p:spPr>
        <p:txBody>
          <a:bodyPr>
            <a:noAutofit/>
          </a:bodyPr>
          <a:lstStyle/>
          <a:p>
            <a:r>
              <a:rPr lang="en-US" sz="1400" dirty="0"/>
              <a:t>Covered diagnosis on the prioritized list </a:t>
            </a:r>
            <a:r>
              <a:rPr lang="en-US" sz="1400" dirty="0" smtClean="0"/>
              <a:t>and </a:t>
            </a:r>
            <a:r>
              <a:rPr lang="en-US" sz="1400" b="1" dirty="0" smtClean="0"/>
              <a:t>GAF</a:t>
            </a:r>
            <a:r>
              <a:rPr lang="en-US" sz="1400" b="1" dirty="0"/>
              <a:t>: 41 </a:t>
            </a:r>
            <a:r>
              <a:rPr lang="en-US" sz="1400" b="1" dirty="0" smtClean="0"/>
              <a:t>– 50</a:t>
            </a:r>
          </a:p>
          <a:p>
            <a:pPr marL="68580" indent="0">
              <a:buNone/>
            </a:pPr>
            <a:endParaRPr lang="en-US" sz="400" dirty="0"/>
          </a:p>
          <a:p>
            <a:r>
              <a:rPr lang="en-US" sz="1400" b="1" dirty="0"/>
              <a:t>Program-specific Criteria</a:t>
            </a:r>
            <a:endParaRPr lang="en-US" sz="1400" dirty="0"/>
          </a:p>
          <a:p>
            <a:pPr lvl="1">
              <a:buFont typeface="Wingdings" charset="2"/>
              <a:buChar char="Ø"/>
            </a:pPr>
            <a:r>
              <a:rPr lang="en-US" sz="1400" dirty="0"/>
              <a:t>Individual willing &amp; able to commit to program structure &amp; expectations</a:t>
            </a:r>
          </a:p>
          <a:p>
            <a:pPr lvl="1">
              <a:buFont typeface="Wingdings" charset="2"/>
              <a:buChar char="Ø"/>
            </a:pPr>
            <a:r>
              <a:rPr lang="en-US" sz="1400" dirty="0"/>
              <a:t>Individual does not require acute stabilization of MH </a:t>
            </a:r>
            <a:r>
              <a:rPr lang="en-US" sz="1400" dirty="0" smtClean="0"/>
              <a:t>symptoms</a:t>
            </a:r>
          </a:p>
          <a:p>
            <a:pPr marL="365760" lvl="1" indent="0">
              <a:buNone/>
            </a:pPr>
            <a:endParaRPr lang="en-US" sz="400" dirty="0"/>
          </a:p>
          <a:p>
            <a:r>
              <a:rPr lang="en-US" sz="1400" b="1" dirty="0"/>
              <a:t>Possible descriptors:</a:t>
            </a:r>
            <a:endParaRPr lang="en-US" sz="1400" dirty="0"/>
          </a:p>
          <a:p>
            <a:pPr lvl="1">
              <a:buFont typeface="Wingdings" charset="2"/>
              <a:buChar char="Ø"/>
            </a:pPr>
            <a:r>
              <a:rPr lang="en-US" sz="1400" dirty="0"/>
              <a:t>Prior history of hospitalizations - past 2 years</a:t>
            </a:r>
          </a:p>
          <a:p>
            <a:pPr lvl="1">
              <a:buFont typeface="Wingdings" charset="2"/>
              <a:buChar char="Ø"/>
            </a:pPr>
            <a:r>
              <a:rPr lang="en-US" sz="1400" dirty="0"/>
              <a:t>No imminent danger to self or others</a:t>
            </a:r>
          </a:p>
          <a:p>
            <a:pPr lvl="1">
              <a:buFont typeface="Wingdings" charset="2"/>
              <a:buChar char="Ø"/>
            </a:pPr>
            <a:r>
              <a:rPr lang="en-US" sz="1400" dirty="0"/>
              <a:t>Moderate structure and supports in his/her life</a:t>
            </a:r>
          </a:p>
          <a:p>
            <a:pPr lvl="1">
              <a:buFont typeface="Wingdings" charset="2"/>
              <a:buChar char="Ø"/>
            </a:pPr>
            <a:r>
              <a:rPr lang="en-US" sz="1400" dirty="0"/>
              <a:t>Everyday functioning is impaired</a:t>
            </a:r>
          </a:p>
          <a:p>
            <a:pPr lvl="1">
              <a:buFont typeface="Wingdings" charset="2"/>
              <a:buChar char="Ø"/>
            </a:pPr>
            <a:r>
              <a:rPr lang="en-US" sz="1400" dirty="0"/>
              <a:t>Potential for compliance fair to good</a:t>
            </a:r>
          </a:p>
          <a:p>
            <a:pPr lvl="1">
              <a:buFont typeface="Wingdings" charset="2"/>
              <a:buChar char="Ø"/>
            </a:pPr>
            <a:r>
              <a:rPr lang="en-US" sz="1400" dirty="0"/>
              <a:t>However, the person is tenuous and feels unstable because of situational loss or an occurrence</a:t>
            </a:r>
          </a:p>
          <a:p>
            <a:pPr lvl="1">
              <a:buFont typeface="Wingdings" charset="2"/>
              <a:buChar char="Ø"/>
            </a:pPr>
            <a:r>
              <a:rPr lang="en-US" sz="1400" dirty="0"/>
              <a:t>No acute stabilization needed</a:t>
            </a:r>
          </a:p>
        </p:txBody>
      </p:sp>
    </p:spTree>
    <p:extLst>
      <p:ext uri="{BB962C8B-B14F-4D97-AF65-F5344CB8AC3E}">
        <p14:creationId xmlns:p14="http://schemas.microsoft.com/office/powerpoint/2010/main" val="9767467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85800" y="609600"/>
            <a:ext cx="7382434" cy="609600"/>
          </a:xfrm>
        </p:spPr>
        <p:txBody>
          <a:bodyPr>
            <a:normAutofit fontScale="90000"/>
          </a:bodyPr>
          <a:lstStyle/>
          <a:p>
            <a:r>
              <a:rPr lang="en-US" dirty="0"/>
              <a:t>Transition Criteria</a:t>
            </a:r>
          </a:p>
        </p:txBody>
      </p:sp>
      <p:sp>
        <p:nvSpPr>
          <p:cNvPr id="8" name="Content Placeholder 7"/>
          <p:cNvSpPr>
            <a:spLocks noGrp="1"/>
          </p:cNvSpPr>
          <p:nvPr>
            <p:ph idx="1"/>
          </p:nvPr>
        </p:nvSpPr>
        <p:spPr>
          <a:xfrm>
            <a:off x="685800" y="1295400"/>
            <a:ext cx="7696200" cy="4876800"/>
          </a:xfrm>
        </p:spPr>
        <p:txBody>
          <a:bodyPr>
            <a:normAutofit fontScale="32500" lnSpcReduction="20000"/>
          </a:bodyPr>
          <a:lstStyle/>
          <a:p>
            <a:pPr marL="68580" indent="0">
              <a:buNone/>
            </a:pPr>
            <a:r>
              <a:rPr lang="en-US" sz="4300" b="1" dirty="0"/>
              <a:t>At least ONE of the following must be met</a:t>
            </a:r>
            <a:r>
              <a:rPr lang="en-US" sz="4300" b="1" dirty="0" smtClean="0"/>
              <a:t>:</a:t>
            </a:r>
          </a:p>
          <a:p>
            <a:pPr marL="68580" indent="0">
              <a:buNone/>
            </a:pPr>
            <a:endParaRPr lang="en-US" sz="2500" dirty="0"/>
          </a:p>
          <a:p>
            <a:pPr lvl="0">
              <a:buFont typeface="Wingdings" panose="05000000000000000000" pitchFamily="2" charset="2"/>
              <a:buChar char="Ø"/>
            </a:pPr>
            <a:r>
              <a:rPr lang="en-US" sz="4300" dirty="0"/>
              <a:t>Documented treatment goals and objectives have been substantially met, Individual is goal </a:t>
            </a:r>
            <a:r>
              <a:rPr lang="en-US" sz="4300" dirty="0" smtClean="0"/>
              <a:t>directed</a:t>
            </a:r>
          </a:p>
          <a:p>
            <a:pPr lvl="0">
              <a:buFont typeface="Wingdings" panose="05000000000000000000" pitchFamily="2" charset="2"/>
              <a:buChar char="Ø"/>
            </a:pPr>
            <a:endParaRPr lang="en-US" sz="2500" dirty="0"/>
          </a:p>
          <a:p>
            <a:pPr lvl="0">
              <a:buFont typeface="Wingdings" panose="05000000000000000000" pitchFamily="2" charset="2"/>
              <a:buChar char="Ø"/>
            </a:pPr>
            <a:r>
              <a:rPr lang="en-US" sz="4300" dirty="0"/>
              <a:t>No longer meets criteria for this level of care or meets criteria for a higher level of care</a:t>
            </a:r>
            <a:r>
              <a:rPr lang="en-US" sz="4300" dirty="0" smtClean="0"/>
              <a:t>,</a:t>
            </a:r>
          </a:p>
          <a:p>
            <a:pPr lvl="0">
              <a:buFont typeface="Wingdings" panose="05000000000000000000" pitchFamily="2" charset="2"/>
              <a:buChar char="Ø"/>
            </a:pPr>
            <a:endParaRPr lang="en-US" sz="2500" dirty="0"/>
          </a:p>
          <a:p>
            <a:pPr lvl="0">
              <a:buFont typeface="Wingdings" panose="05000000000000000000" pitchFamily="2" charset="2"/>
              <a:buChar char="Ø"/>
            </a:pPr>
            <a:r>
              <a:rPr lang="en-US" sz="4300" dirty="0"/>
              <a:t>Not making progress toward treatment and there is no reasonable expectation of progress at this level of care</a:t>
            </a:r>
            <a:r>
              <a:rPr lang="en-US" sz="4300" dirty="0" smtClean="0"/>
              <a:t>,</a:t>
            </a:r>
          </a:p>
          <a:p>
            <a:pPr lvl="0">
              <a:buFont typeface="Wingdings" panose="05000000000000000000" pitchFamily="2" charset="2"/>
              <a:buChar char="Ø"/>
            </a:pPr>
            <a:endParaRPr lang="en-US" sz="2500" dirty="0"/>
          </a:p>
          <a:p>
            <a:pPr lvl="0">
              <a:buFont typeface="Wingdings" panose="05000000000000000000" pitchFamily="2" charset="2"/>
              <a:buChar char="Ø"/>
            </a:pPr>
            <a:r>
              <a:rPr lang="en-US" sz="4300" dirty="0"/>
              <a:t>It is reasonably predictable that continuing stabilization can occur with discharge from treatment and transition to PCP for with medication </a:t>
            </a:r>
            <a:r>
              <a:rPr lang="en-US" sz="4300" dirty="0" smtClean="0"/>
              <a:t>management </a:t>
            </a:r>
            <a:r>
              <a:rPr lang="en-US" sz="4300" dirty="0"/>
              <a:t>and/or appropriate community supports</a:t>
            </a:r>
            <a:r>
              <a:rPr lang="en-US" sz="4300" dirty="0" smtClean="0"/>
              <a:t>.</a:t>
            </a:r>
          </a:p>
          <a:p>
            <a:pPr lvl="0">
              <a:buFont typeface="Wingdings" panose="05000000000000000000" pitchFamily="2" charset="2"/>
              <a:buChar char="Ø"/>
            </a:pPr>
            <a:endParaRPr lang="en-US" sz="2500" dirty="0"/>
          </a:p>
          <a:p>
            <a:pPr lvl="0">
              <a:buFont typeface="Wingdings" panose="05000000000000000000" pitchFamily="2" charset="2"/>
              <a:buChar char="Ø"/>
            </a:pPr>
            <a:r>
              <a:rPr lang="en-US" sz="4300" dirty="0"/>
              <a:t>Means of obtaining meds when </a:t>
            </a:r>
            <a:r>
              <a:rPr lang="en-US" sz="4300" dirty="0" smtClean="0"/>
              <a:t>discharged</a:t>
            </a:r>
          </a:p>
          <a:p>
            <a:pPr lvl="0">
              <a:buFont typeface="Wingdings" panose="05000000000000000000" pitchFamily="2" charset="2"/>
              <a:buChar char="Ø"/>
            </a:pPr>
            <a:endParaRPr lang="en-US" sz="2500" dirty="0"/>
          </a:p>
          <a:p>
            <a:pPr lvl="0">
              <a:buFont typeface="Wingdings" panose="05000000000000000000" pitchFamily="2" charset="2"/>
              <a:buChar char="Ø"/>
            </a:pPr>
            <a:r>
              <a:rPr lang="en-US" sz="4300" dirty="0"/>
              <a:t>Community </a:t>
            </a:r>
            <a:r>
              <a:rPr lang="en-US" sz="4300" dirty="0" smtClean="0"/>
              <a:t>integration</a:t>
            </a:r>
          </a:p>
          <a:p>
            <a:pPr lvl="0">
              <a:buFont typeface="Wingdings" panose="05000000000000000000" pitchFamily="2" charset="2"/>
              <a:buChar char="Ø"/>
            </a:pPr>
            <a:endParaRPr lang="en-US" sz="2500" dirty="0"/>
          </a:p>
          <a:p>
            <a:pPr lvl="0">
              <a:buFont typeface="Wingdings" panose="05000000000000000000" pitchFamily="2" charset="2"/>
              <a:buChar char="Ø"/>
            </a:pPr>
            <a:r>
              <a:rPr lang="en-US" sz="4300" dirty="0"/>
              <a:t>Medical care </a:t>
            </a:r>
            <a:r>
              <a:rPr lang="en-US" sz="4300" dirty="0" smtClean="0"/>
              <a:t>addressed</a:t>
            </a:r>
          </a:p>
          <a:p>
            <a:pPr lvl="0">
              <a:buFont typeface="Wingdings" panose="05000000000000000000" pitchFamily="2" charset="2"/>
              <a:buChar char="Ø"/>
            </a:pPr>
            <a:endParaRPr lang="en-US" sz="2500" dirty="0"/>
          </a:p>
          <a:p>
            <a:pPr lvl="0">
              <a:buFont typeface="Wingdings" panose="05000000000000000000" pitchFamily="2" charset="2"/>
              <a:buChar char="Ø"/>
            </a:pPr>
            <a:r>
              <a:rPr lang="en-US" sz="4300" dirty="0"/>
              <a:t>Employed, in school, or otherwise consistently engaged (volunteer, </a:t>
            </a:r>
            <a:r>
              <a:rPr lang="en-US" sz="4300" dirty="0" smtClean="0"/>
              <a:t>etc.)</a:t>
            </a:r>
          </a:p>
          <a:p>
            <a:pPr lvl="0">
              <a:buFont typeface="Wingdings" panose="05000000000000000000" pitchFamily="2" charset="2"/>
              <a:buChar char="Ø"/>
            </a:pPr>
            <a:endParaRPr lang="en-US" sz="2500" dirty="0"/>
          </a:p>
          <a:p>
            <a:pPr lvl="0">
              <a:buFont typeface="Wingdings" panose="05000000000000000000" pitchFamily="2" charset="2"/>
              <a:buChar char="Ø"/>
            </a:pPr>
            <a:r>
              <a:rPr lang="en-US" sz="4300" dirty="0"/>
              <a:t>Individual has a good understanding of </a:t>
            </a:r>
            <a:r>
              <a:rPr lang="en-US" sz="4300" dirty="0" smtClean="0"/>
              <a:t>illness</a:t>
            </a:r>
          </a:p>
          <a:p>
            <a:pPr lvl="0">
              <a:buFont typeface="Wingdings" panose="05000000000000000000" pitchFamily="2" charset="2"/>
              <a:buChar char="Ø"/>
            </a:pPr>
            <a:endParaRPr lang="en-US" sz="2500" dirty="0"/>
          </a:p>
          <a:p>
            <a:pPr lvl="0">
              <a:buFont typeface="Wingdings" panose="05000000000000000000" pitchFamily="2" charset="2"/>
              <a:buChar char="Ø"/>
            </a:pPr>
            <a:r>
              <a:rPr lang="en-US" sz="4300" dirty="0"/>
              <a:t>Family or significant other understands the </a:t>
            </a:r>
            <a:r>
              <a:rPr lang="en-US" sz="4300" dirty="0" smtClean="0"/>
              <a:t>illness</a:t>
            </a:r>
          </a:p>
          <a:p>
            <a:pPr lvl="0">
              <a:buFont typeface="Wingdings" panose="05000000000000000000" pitchFamily="2" charset="2"/>
              <a:buChar char="Ø"/>
            </a:pPr>
            <a:endParaRPr lang="en-US" sz="2500" dirty="0"/>
          </a:p>
          <a:p>
            <a:pPr lvl="0">
              <a:buFont typeface="Wingdings" panose="05000000000000000000" pitchFamily="2" charset="2"/>
              <a:buChar char="Ø"/>
            </a:pPr>
            <a:r>
              <a:rPr lang="en-US" sz="4300" dirty="0"/>
              <a:t>Adults - Self-administers meds</a:t>
            </a:r>
          </a:p>
          <a:p>
            <a:endParaRPr lang="en-US" dirty="0"/>
          </a:p>
        </p:txBody>
      </p:sp>
    </p:spTree>
    <p:extLst>
      <p:ext uri="{BB962C8B-B14F-4D97-AF65-F5344CB8AC3E}">
        <p14:creationId xmlns:p14="http://schemas.microsoft.com/office/powerpoint/2010/main" val="16424750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7458634" cy="609600"/>
          </a:xfrm>
        </p:spPr>
        <p:txBody>
          <a:bodyPr>
            <a:noAutofit/>
          </a:bodyPr>
          <a:lstStyle/>
          <a:p>
            <a:r>
              <a:rPr lang="en-US" dirty="0" smtClean="0"/>
              <a:t>Level </a:t>
            </a:r>
            <a:r>
              <a:rPr lang="en-US" dirty="0"/>
              <a:t>of Care: D</a:t>
            </a:r>
          </a:p>
        </p:txBody>
      </p:sp>
      <p:sp>
        <p:nvSpPr>
          <p:cNvPr id="3" name="Content Placeholder 2"/>
          <p:cNvSpPr>
            <a:spLocks noGrp="1"/>
          </p:cNvSpPr>
          <p:nvPr>
            <p:ph sz="quarter" idx="13"/>
          </p:nvPr>
        </p:nvSpPr>
        <p:spPr>
          <a:xfrm>
            <a:off x="609600" y="1676400"/>
            <a:ext cx="2667000" cy="4724400"/>
          </a:xfrm>
        </p:spPr>
        <p:txBody>
          <a:bodyPr>
            <a:noAutofit/>
          </a:bodyPr>
          <a:lstStyle/>
          <a:p>
            <a:pPr marL="68580" indent="0">
              <a:buNone/>
            </a:pPr>
            <a:r>
              <a:rPr lang="en-US" sz="1800" b="1" dirty="0" smtClean="0"/>
              <a:t>Services include: </a:t>
            </a:r>
          </a:p>
          <a:p>
            <a:pPr lvl="0">
              <a:buFont typeface="Wingdings" panose="05000000000000000000" pitchFamily="2" charset="2"/>
              <a:buChar char="Ø"/>
            </a:pPr>
            <a:r>
              <a:rPr lang="en-US" sz="1600" dirty="0"/>
              <a:t>Assessment/Diagnosis</a:t>
            </a:r>
          </a:p>
          <a:p>
            <a:pPr lvl="0">
              <a:buFont typeface="Wingdings" panose="05000000000000000000" pitchFamily="2" charset="2"/>
              <a:buChar char="Ø"/>
            </a:pPr>
            <a:r>
              <a:rPr lang="en-US" sz="1600" dirty="0"/>
              <a:t>Crisis Interventions</a:t>
            </a:r>
          </a:p>
          <a:p>
            <a:pPr lvl="0">
              <a:buFont typeface="Wingdings" panose="05000000000000000000" pitchFamily="2" charset="2"/>
              <a:buChar char="Ø"/>
            </a:pPr>
            <a:r>
              <a:rPr lang="en-US" sz="1600" dirty="0"/>
              <a:t>Individual Therapy</a:t>
            </a:r>
          </a:p>
          <a:p>
            <a:pPr lvl="0">
              <a:buFont typeface="Wingdings" panose="05000000000000000000" pitchFamily="2" charset="2"/>
              <a:buChar char="Ø"/>
            </a:pPr>
            <a:r>
              <a:rPr lang="en-US" sz="1600" dirty="0"/>
              <a:t>Group Therapy</a:t>
            </a:r>
          </a:p>
          <a:p>
            <a:pPr lvl="0">
              <a:buFont typeface="Wingdings" panose="05000000000000000000" pitchFamily="2" charset="2"/>
              <a:buChar char="Ø"/>
            </a:pPr>
            <a:r>
              <a:rPr lang="en-US" sz="1600" dirty="0"/>
              <a:t>Family Therapy</a:t>
            </a:r>
          </a:p>
          <a:p>
            <a:pPr lvl="0">
              <a:buFont typeface="Wingdings" panose="05000000000000000000" pitchFamily="2" charset="2"/>
              <a:buChar char="Ø"/>
            </a:pPr>
            <a:r>
              <a:rPr lang="en-US" sz="1600" dirty="0"/>
              <a:t>Case Management</a:t>
            </a:r>
          </a:p>
          <a:p>
            <a:pPr lvl="0">
              <a:buFont typeface="Wingdings" panose="05000000000000000000" pitchFamily="2" charset="2"/>
              <a:buChar char="Ø"/>
            </a:pPr>
            <a:r>
              <a:rPr lang="en-US" sz="1600" dirty="0"/>
              <a:t>Medication/Somatic </a:t>
            </a:r>
            <a:r>
              <a:rPr lang="en-US" sz="1600" dirty="0" smtClean="0"/>
              <a:t>Services</a:t>
            </a:r>
          </a:p>
          <a:p>
            <a:pPr lvl="0">
              <a:buFont typeface="Wingdings" panose="05000000000000000000" pitchFamily="2" charset="2"/>
              <a:buChar char="Ø"/>
            </a:pPr>
            <a:endParaRPr lang="en-US" sz="1600" dirty="0"/>
          </a:p>
          <a:p>
            <a:pPr marL="68580" lvl="0" indent="0">
              <a:buNone/>
            </a:pPr>
            <a:endParaRPr lang="en-US" sz="1600" dirty="0" smtClean="0"/>
          </a:p>
          <a:p>
            <a:pPr marL="68580" lvl="0" indent="0">
              <a:buNone/>
            </a:pPr>
            <a:endParaRPr lang="en-US" sz="1600" dirty="0"/>
          </a:p>
          <a:p>
            <a:pPr marL="68580" lvl="0" indent="0">
              <a:buNone/>
            </a:pPr>
            <a:r>
              <a:rPr lang="en-US" sz="1600" dirty="0"/>
              <a:t>[</a:t>
            </a:r>
            <a:r>
              <a:rPr lang="en-US" sz="1600" dirty="0" smtClean="0"/>
              <a:t>Intensive </a:t>
            </a:r>
            <a:r>
              <a:rPr lang="en-US" sz="1600" dirty="0"/>
              <a:t>Community-based Treatment and Support Services (ICTS</a:t>
            </a:r>
            <a:r>
              <a:rPr lang="en-US" sz="1600" dirty="0" smtClean="0"/>
              <a:t>)]</a:t>
            </a:r>
            <a:endParaRPr lang="en-US" sz="1600" dirty="0"/>
          </a:p>
        </p:txBody>
      </p:sp>
      <p:sp>
        <p:nvSpPr>
          <p:cNvPr id="4" name="Content Placeholder 3"/>
          <p:cNvSpPr>
            <a:spLocks noGrp="1"/>
          </p:cNvSpPr>
          <p:nvPr>
            <p:ph sz="quarter" idx="14"/>
          </p:nvPr>
        </p:nvSpPr>
        <p:spPr>
          <a:xfrm>
            <a:off x="3429000" y="1752600"/>
            <a:ext cx="5105400" cy="4571999"/>
          </a:xfrm>
        </p:spPr>
        <p:txBody>
          <a:bodyPr>
            <a:normAutofit fontScale="47500" lnSpcReduction="20000"/>
          </a:bodyPr>
          <a:lstStyle/>
          <a:p>
            <a:pPr marL="68580" lvl="0" indent="0">
              <a:buNone/>
            </a:pPr>
            <a:endParaRPr lang="en-US" sz="3800" dirty="0" smtClean="0"/>
          </a:p>
          <a:p>
            <a:pPr lvl="0">
              <a:buFont typeface="Wingdings" panose="05000000000000000000" pitchFamily="2" charset="2"/>
              <a:buChar char="Ø"/>
            </a:pPr>
            <a:r>
              <a:rPr lang="en-US" sz="3400" dirty="0"/>
              <a:t>Comprehensive Community Support Services (CSS) – EASA, SE, SH, ACT</a:t>
            </a:r>
          </a:p>
          <a:p>
            <a:pPr lvl="0">
              <a:buFont typeface="Wingdings" panose="05000000000000000000" pitchFamily="2" charset="2"/>
              <a:buChar char="Ø"/>
            </a:pPr>
            <a:r>
              <a:rPr lang="en-US" sz="3400" dirty="0"/>
              <a:t>Psychosocial Rehabilitation Services (PSR)</a:t>
            </a:r>
          </a:p>
          <a:p>
            <a:pPr lvl="0">
              <a:buFont typeface="Wingdings" panose="05000000000000000000" pitchFamily="2" charset="2"/>
              <a:buChar char="Ø"/>
            </a:pPr>
            <a:r>
              <a:rPr lang="en-US" sz="3400" dirty="0"/>
              <a:t>Skill Training</a:t>
            </a:r>
          </a:p>
          <a:p>
            <a:pPr lvl="0">
              <a:buFont typeface="Wingdings" panose="05000000000000000000" pitchFamily="2" charset="2"/>
              <a:buChar char="Ø"/>
            </a:pPr>
            <a:r>
              <a:rPr lang="en-US" sz="3400" dirty="0"/>
              <a:t>Peer Services</a:t>
            </a:r>
          </a:p>
          <a:p>
            <a:pPr lvl="0">
              <a:buFont typeface="Wingdings" panose="05000000000000000000" pitchFamily="2" charset="2"/>
              <a:buChar char="Ø"/>
            </a:pPr>
            <a:r>
              <a:rPr lang="en-US" sz="3400" dirty="0" smtClean="0"/>
              <a:t>Peer </a:t>
            </a:r>
            <a:r>
              <a:rPr lang="en-US" sz="3400" dirty="0"/>
              <a:t>Services</a:t>
            </a:r>
            <a:endParaRPr lang="en-US" sz="3400" b="1" dirty="0"/>
          </a:p>
          <a:p>
            <a:pPr lvl="0">
              <a:buFont typeface="Wingdings" panose="05000000000000000000" pitchFamily="2" charset="2"/>
              <a:buChar char="Ø"/>
            </a:pPr>
            <a:r>
              <a:rPr lang="en-US" sz="3400" dirty="0"/>
              <a:t>In-home skill builders</a:t>
            </a:r>
            <a:endParaRPr lang="en-US" sz="3400" b="1" dirty="0"/>
          </a:p>
          <a:p>
            <a:pPr lvl="0">
              <a:buFont typeface="Wingdings" panose="05000000000000000000" pitchFamily="2" charset="2"/>
              <a:buChar char="Ø"/>
            </a:pPr>
            <a:r>
              <a:rPr lang="en-US" sz="3400" dirty="0"/>
              <a:t>Respite Services</a:t>
            </a:r>
            <a:endParaRPr lang="en-US" sz="3400" b="1" dirty="0"/>
          </a:p>
          <a:p>
            <a:pPr lvl="0">
              <a:buFont typeface="Wingdings" panose="05000000000000000000" pitchFamily="2" charset="2"/>
              <a:buChar char="Ø"/>
            </a:pPr>
            <a:r>
              <a:rPr lang="en-US" sz="3400" dirty="0" smtClean="0"/>
              <a:t>ICTS – see left column</a:t>
            </a:r>
          </a:p>
          <a:p>
            <a:pPr lvl="0">
              <a:buFont typeface="Wingdings" panose="05000000000000000000" pitchFamily="2" charset="2"/>
              <a:buChar char="Ø"/>
            </a:pPr>
            <a:r>
              <a:rPr lang="en-US" sz="3400" dirty="0" smtClean="0"/>
              <a:t>Home Based Stabilization – see below for additional info</a:t>
            </a:r>
          </a:p>
          <a:p>
            <a:pPr lvl="0">
              <a:buFont typeface="Wingdings" panose="05000000000000000000" pitchFamily="2" charset="2"/>
              <a:buChar char="Ø"/>
            </a:pPr>
            <a:r>
              <a:rPr lang="en-US" sz="3400" dirty="0" smtClean="0"/>
              <a:t>Intensive </a:t>
            </a:r>
            <a:r>
              <a:rPr lang="en-US" sz="3400" dirty="0"/>
              <a:t>Outpatient Treatment Program, e.g., Kids Wrap Services, DBT, Eating Disorders, Seeking Safety, </a:t>
            </a:r>
            <a:r>
              <a:rPr lang="en-US" sz="3400" dirty="0" smtClean="0"/>
              <a:t>Collaborative </a:t>
            </a:r>
            <a:r>
              <a:rPr lang="en-US" sz="3400" dirty="0"/>
              <a:t>Assessment and Management of Suicidality, Court Coordinated </a:t>
            </a:r>
            <a:r>
              <a:rPr lang="en-US" sz="3400" dirty="0" smtClean="0"/>
              <a:t>Services</a:t>
            </a:r>
            <a:endParaRPr lang="en-US" sz="3400" dirty="0"/>
          </a:p>
          <a:p>
            <a:pPr>
              <a:buFont typeface="Wingdings" panose="05000000000000000000" pitchFamily="2" charset="2"/>
              <a:buChar char="Ø"/>
            </a:pPr>
            <a:r>
              <a:rPr lang="en-US" sz="3400" dirty="0"/>
              <a:t>Crisis intervention is available 24/7 both by phone and in person.</a:t>
            </a:r>
          </a:p>
          <a:p>
            <a:endParaRPr lang="en-US" sz="3400" dirty="0"/>
          </a:p>
        </p:txBody>
      </p:sp>
    </p:spTree>
    <p:extLst>
      <p:ext uri="{BB962C8B-B14F-4D97-AF65-F5344CB8AC3E}">
        <p14:creationId xmlns:p14="http://schemas.microsoft.com/office/powerpoint/2010/main" val="783823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382434" cy="533400"/>
          </a:xfrm>
        </p:spPr>
        <p:txBody>
          <a:bodyPr>
            <a:normAutofit/>
          </a:bodyPr>
          <a:lstStyle/>
          <a:p>
            <a:r>
              <a:rPr lang="en-US" sz="2400" dirty="0" smtClean="0"/>
              <a:t>Level of Care D:  Episode </a:t>
            </a:r>
            <a:r>
              <a:rPr lang="en-US" sz="2400" dirty="0"/>
              <a:t>of Care</a:t>
            </a:r>
          </a:p>
        </p:txBody>
      </p:sp>
      <p:sp>
        <p:nvSpPr>
          <p:cNvPr id="3" name="Content Placeholder 2"/>
          <p:cNvSpPr>
            <a:spLocks noGrp="1"/>
          </p:cNvSpPr>
          <p:nvPr>
            <p:ph idx="1"/>
          </p:nvPr>
        </p:nvSpPr>
        <p:spPr>
          <a:xfrm>
            <a:off x="533400" y="1219200"/>
            <a:ext cx="8077200" cy="5257800"/>
          </a:xfrm>
        </p:spPr>
        <p:txBody>
          <a:bodyPr>
            <a:noAutofit/>
          </a:bodyPr>
          <a:lstStyle/>
          <a:p>
            <a:pPr lvl="0">
              <a:buFont typeface="Wingdings" panose="05000000000000000000" pitchFamily="2" charset="2"/>
              <a:buChar char="Ø"/>
            </a:pPr>
            <a:r>
              <a:rPr lang="en-US" sz="1400" b="1" dirty="0" smtClean="0"/>
              <a:t>Assessment:  </a:t>
            </a:r>
            <a:r>
              <a:rPr lang="en-US" sz="1400" dirty="0" smtClean="0"/>
              <a:t>Maximum </a:t>
            </a:r>
            <a:r>
              <a:rPr lang="en-US" sz="1400" dirty="0"/>
              <a:t>of 2 contacts per episode of care (Brief assessment may require the care for the second contact</a:t>
            </a:r>
            <a:r>
              <a:rPr lang="en-US" sz="1400" dirty="0" smtClean="0"/>
              <a:t>)</a:t>
            </a:r>
          </a:p>
          <a:p>
            <a:pPr lvl="0">
              <a:buFont typeface="Wingdings" panose="05000000000000000000" pitchFamily="2" charset="2"/>
              <a:buChar char="Ø"/>
            </a:pPr>
            <a:endParaRPr lang="en-US" sz="600" dirty="0"/>
          </a:p>
          <a:p>
            <a:pPr lvl="0">
              <a:buFont typeface="Wingdings" panose="05000000000000000000" pitchFamily="2" charset="2"/>
              <a:buChar char="Ø"/>
            </a:pPr>
            <a:r>
              <a:rPr lang="en-US" sz="1400" b="1" dirty="0"/>
              <a:t>Crisis </a:t>
            </a:r>
            <a:r>
              <a:rPr lang="en-US" sz="1400" b="1" dirty="0" smtClean="0"/>
              <a:t>Intervention: </a:t>
            </a:r>
            <a:r>
              <a:rPr lang="en-US" sz="1400" dirty="0" smtClean="0"/>
              <a:t>As </a:t>
            </a:r>
            <a:r>
              <a:rPr lang="en-US" sz="1400" dirty="0"/>
              <a:t>needed, no </a:t>
            </a:r>
            <a:r>
              <a:rPr lang="en-US" sz="1400" dirty="0" smtClean="0"/>
              <a:t>maximum</a:t>
            </a:r>
          </a:p>
          <a:p>
            <a:pPr lvl="0">
              <a:buFont typeface="Wingdings" panose="05000000000000000000" pitchFamily="2" charset="2"/>
              <a:buChar char="Ø"/>
            </a:pPr>
            <a:endParaRPr lang="en-US" sz="600" dirty="0"/>
          </a:p>
          <a:p>
            <a:pPr lvl="0">
              <a:buFont typeface="Wingdings" panose="05000000000000000000" pitchFamily="2" charset="2"/>
              <a:buChar char="Ø"/>
            </a:pPr>
            <a:r>
              <a:rPr lang="en-US" sz="1400" b="1" dirty="0" smtClean="0"/>
              <a:t>Individual/Family Therapy:  </a:t>
            </a:r>
            <a:r>
              <a:rPr lang="en-US" sz="1400" dirty="0" smtClean="0"/>
              <a:t>Episode </a:t>
            </a:r>
            <a:r>
              <a:rPr lang="en-US" sz="1400" dirty="0"/>
              <a:t>of Care per the following or Evidence Based Practice </a:t>
            </a:r>
            <a:r>
              <a:rPr lang="en-US" sz="1400" dirty="0" smtClean="0"/>
              <a:t>fidelity:</a:t>
            </a:r>
            <a:endParaRPr lang="en-US" sz="1400" dirty="0"/>
          </a:p>
          <a:p>
            <a:pPr lvl="1">
              <a:buFont typeface="Courier New"/>
              <a:buChar char="o"/>
            </a:pPr>
            <a:r>
              <a:rPr lang="en-US" sz="1200" b="1" dirty="0"/>
              <a:t>Adults:</a:t>
            </a:r>
            <a:r>
              <a:rPr lang="en-US" sz="1200" dirty="0"/>
              <a:t> Maximum of 6 months of service per episode of care</a:t>
            </a:r>
          </a:p>
          <a:p>
            <a:pPr lvl="1">
              <a:buFont typeface="Courier New"/>
              <a:buChar char="o"/>
            </a:pPr>
            <a:r>
              <a:rPr lang="en-US" sz="1200" b="1" dirty="0" smtClean="0"/>
              <a:t>Youth:</a:t>
            </a:r>
            <a:r>
              <a:rPr lang="en-US" sz="1200" dirty="0" smtClean="0"/>
              <a:t> </a:t>
            </a:r>
            <a:r>
              <a:rPr lang="en-US" sz="1200" dirty="0"/>
              <a:t>Maximum of 3 months of service per episode of </a:t>
            </a:r>
            <a:r>
              <a:rPr lang="en-US" sz="1200" dirty="0" smtClean="0"/>
              <a:t>care</a:t>
            </a:r>
          </a:p>
          <a:p>
            <a:pPr lvl="1">
              <a:buFont typeface="Courier New"/>
              <a:buChar char="o"/>
            </a:pPr>
            <a:endParaRPr lang="en-US" sz="600" dirty="0"/>
          </a:p>
          <a:p>
            <a:pPr lvl="0">
              <a:buFont typeface="Wingdings" panose="05000000000000000000" pitchFamily="2" charset="2"/>
              <a:buChar char="Ø"/>
            </a:pPr>
            <a:r>
              <a:rPr lang="en-US" sz="1400" b="1" dirty="0"/>
              <a:t>Group </a:t>
            </a:r>
            <a:r>
              <a:rPr lang="en-US" sz="1400" b="1" dirty="0" smtClean="0"/>
              <a:t>Therapy:  </a:t>
            </a:r>
            <a:r>
              <a:rPr lang="en-US" sz="1400" dirty="0" smtClean="0"/>
              <a:t>sessions </a:t>
            </a:r>
            <a:r>
              <a:rPr lang="en-US" sz="1400" dirty="0"/>
              <a:t>per Evidence Based Practice </a:t>
            </a:r>
            <a:r>
              <a:rPr lang="en-US" sz="1400" dirty="0" smtClean="0"/>
              <a:t>fidelity</a:t>
            </a:r>
          </a:p>
          <a:p>
            <a:pPr lvl="0">
              <a:buFont typeface="Wingdings" panose="05000000000000000000" pitchFamily="2" charset="2"/>
              <a:buChar char="Ø"/>
            </a:pPr>
            <a:endParaRPr lang="en-US" sz="600" b="1" dirty="0"/>
          </a:p>
          <a:p>
            <a:pPr lvl="0">
              <a:buFont typeface="Wingdings" panose="05000000000000000000" pitchFamily="2" charset="2"/>
              <a:buChar char="Ø"/>
            </a:pPr>
            <a:r>
              <a:rPr lang="en-US" sz="1400" b="1" dirty="0"/>
              <a:t>LMP Services</a:t>
            </a:r>
            <a:r>
              <a:rPr lang="en-US" sz="1400" b="1" dirty="0" smtClean="0"/>
              <a:t>:</a:t>
            </a:r>
            <a:endParaRPr lang="en-US" sz="1400" b="1" dirty="0"/>
          </a:p>
          <a:p>
            <a:pPr lvl="1">
              <a:buFont typeface="Courier New"/>
              <a:buChar char="o"/>
            </a:pPr>
            <a:r>
              <a:rPr lang="en-US" sz="1200" dirty="0"/>
              <a:t>Psychiatric Evaluation completed at first contact within 10 business days of admission.  </a:t>
            </a:r>
          </a:p>
          <a:p>
            <a:pPr lvl="1">
              <a:buFont typeface="Courier New"/>
              <a:buChar char="o"/>
            </a:pPr>
            <a:r>
              <a:rPr lang="en-US" sz="1200" dirty="0"/>
              <a:t>Minimum of 1 contact a month with Medical Staff, until stable on meds</a:t>
            </a:r>
          </a:p>
          <a:p>
            <a:pPr lvl="1">
              <a:buFont typeface="Courier New"/>
              <a:buChar char="o"/>
            </a:pPr>
            <a:r>
              <a:rPr lang="en-US" sz="1200" dirty="0" smtClean="0"/>
              <a:t>MMATS</a:t>
            </a:r>
          </a:p>
          <a:p>
            <a:pPr lvl="1">
              <a:buFont typeface="Courier New"/>
              <a:buChar char="o"/>
            </a:pPr>
            <a:endParaRPr lang="en-US" sz="600" dirty="0"/>
          </a:p>
          <a:p>
            <a:pPr lvl="0">
              <a:buFont typeface="Wingdings" panose="05000000000000000000" pitchFamily="2" charset="2"/>
              <a:buChar char="Ø"/>
            </a:pPr>
            <a:r>
              <a:rPr lang="en-US" sz="1400" b="1" dirty="0" smtClean="0"/>
              <a:t>CSS:  </a:t>
            </a:r>
            <a:r>
              <a:rPr lang="en-US" sz="1400" dirty="0" smtClean="0"/>
              <a:t>Up </a:t>
            </a:r>
            <a:r>
              <a:rPr lang="en-US" sz="1400" dirty="0"/>
              <a:t>to a maximum of 6 </a:t>
            </a:r>
            <a:r>
              <a:rPr lang="en-US" sz="1400" dirty="0" smtClean="0"/>
              <a:t>hours per week</a:t>
            </a:r>
          </a:p>
          <a:p>
            <a:pPr lvl="0">
              <a:buFont typeface="Wingdings" panose="05000000000000000000" pitchFamily="2" charset="2"/>
              <a:buChar char="Ø"/>
            </a:pPr>
            <a:endParaRPr lang="en-US" sz="600" dirty="0"/>
          </a:p>
          <a:p>
            <a:pPr lvl="0">
              <a:buFont typeface="Wingdings" panose="05000000000000000000" pitchFamily="2" charset="2"/>
              <a:buChar char="Ø"/>
            </a:pPr>
            <a:r>
              <a:rPr lang="en-US" sz="1400" b="1" dirty="0" smtClean="0"/>
              <a:t>PSR:  </a:t>
            </a:r>
            <a:r>
              <a:rPr lang="en-US" sz="1400" dirty="0" smtClean="0"/>
              <a:t>Individual </a:t>
            </a:r>
            <a:r>
              <a:rPr lang="en-US" sz="1400" dirty="0"/>
              <a:t>Groups/</a:t>
            </a:r>
            <a:r>
              <a:rPr lang="en-US" sz="1400" dirty="0" smtClean="0"/>
              <a:t>Classes</a:t>
            </a:r>
          </a:p>
          <a:p>
            <a:pPr marL="68580" lvl="0" indent="0">
              <a:buNone/>
            </a:pPr>
            <a:endParaRPr lang="en-US" sz="600" dirty="0"/>
          </a:p>
          <a:p>
            <a:pPr lvl="0">
              <a:buFont typeface="Wingdings" panose="05000000000000000000" pitchFamily="2" charset="2"/>
              <a:buChar char="Ø"/>
            </a:pPr>
            <a:r>
              <a:rPr lang="en-US" sz="1400" dirty="0"/>
              <a:t>Extended care can be requested based on individual’s imminent risk to self or others due to </a:t>
            </a:r>
            <a:r>
              <a:rPr lang="en-US" sz="1400" dirty="0" smtClean="0"/>
              <a:t>mental illness </a:t>
            </a:r>
            <a:r>
              <a:rPr lang="en-US" sz="1400" dirty="0"/>
              <a:t>and multiple inpatient psychiatric hospitalizations within last year</a:t>
            </a:r>
            <a:r>
              <a:rPr lang="en-US" sz="1400" dirty="0" smtClean="0"/>
              <a:t>.</a:t>
            </a:r>
            <a:endParaRPr lang="en-US" sz="800" dirty="0"/>
          </a:p>
          <a:p>
            <a:pPr lvl="0">
              <a:buFont typeface="Wingdings" panose="05000000000000000000" pitchFamily="2" charset="2"/>
              <a:buChar char="Ø"/>
            </a:pPr>
            <a:r>
              <a:rPr lang="en-US" sz="1400" dirty="0"/>
              <a:t>The frequency of contacts with an individual consumer at any one time will depend on the care and preferences of the individual consumer.</a:t>
            </a:r>
          </a:p>
          <a:p>
            <a:endParaRPr lang="en-US" sz="1400" dirty="0"/>
          </a:p>
        </p:txBody>
      </p:sp>
    </p:spTree>
    <p:extLst>
      <p:ext uri="{BB962C8B-B14F-4D97-AF65-F5344CB8AC3E}">
        <p14:creationId xmlns:p14="http://schemas.microsoft.com/office/powerpoint/2010/main" val="37188694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572536"/>
          </a:xfrm>
        </p:spPr>
        <p:txBody>
          <a:bodyPr>
            <a:normAutofit fontScale="90000"/>
          </a:bodyPr>
          <a:lstStyle/>
          <a:p>
            <a:r>
              <a:rPr lang="en-US" sz="4400" dirty="0" smtClean="0"/>
              <a:t>Level of Care D </a:t>
            </a:r>
            <a:r>
              <a:rPr lang="en-US" sz="2200" dirty="0" smtClean="0"/>
              <a:t>(continued)</a:t>
            </a:r>
            <a:endParaRPr lang="en-US" sz="2200" dirty="0"/>
          </a:p>
        </p:txBody>
      </p:sp>
      <p:sp>
        <p:nvSpPr>
          <p:cNvPr id="3" name="Content Placeholder 2"/>
          <p:cNvSpPr>
            <a:spLocks noGrp="1"/>
          </p:cNvSpPr>
          <p:nvPr>
            <p:ph idx="1"/>
          </p:nvPr>
        </p:nvSpPr>
        <p:spPr>
          <a:xfrm>
            <a:off x="1043492" y="1828800"/>
            <a:ext cx="6777317" cy="4003829"/>
          </a:xfrm>
        </p:spPr>
        <p:txBody>
          <a:bodyPr>
            <a:noAutofit/>
          </a:bodyPr>
          <a:lstStyle/>
          <a:p>
            <a:pPr marL="68580" indent="0">
              <a:buNone/>
            </a:pPr>
            <a:r>
              <a:rPr lang="en-US" sz="1600" b="1" dirty="0"/>
              <a:t>All the following criteria must be met</a:t>
            </a:r>
            <a:r>
              <a:rPr lang="en-US" sz="1600" b="1" dirty="0" smtClean="0"/>
              <a:t>:</a:t>
            </a:r>
          </a:p>
          <a:p>
            <a:pPr marL="68580" indent="0">
              <a:buNone/>
            </a:pPr>
            <a:endParaRPr lang="en-US" sz="800" dirty="0"/>
          </a:p>
          <a:p>
            <a:pPr lvl="0">
              <a:buFont typeface="Wingdings" panose="05000000000000000000" pitchFamily="2" charset="2"/>
              <a:buChar char="Ø"/>
            </a:pPr>
            <a:r>
              <a:rPr lang="en-US" sz="1600" dirty="0"/>
              <a:t>There is evidence that the individual’s mental health symptoms that led to the referral are responding to treatment and/or evidence of engagement and participation in treatment by the individual, child and/or </a:t>
            </a:r>
            <a:r>
              <a:rPr lang="en-US" sz="1600" dirty="0" smtClean="0"/>
              <a:t>family</a:t>
            </a:r>
          </a:p>
          <a:p>
            <a:pPr lvl="0">
              <a:buFont typeface="Wingdings" panose="05000000000000000000" pitchFamily="2" charset="2"/>
              <a:buChar char="Ø"/>
            </a:pPr>
            <a:endParaRPr lang="en-US" sz="800" dirty="0"/>
          </a:p>
          <a:p>
            <a:pPr lvl="0">
              <a:buFont typeface="Wingdings" panose="05000000000000000000" pitchFamily="2" charset="2"/>
              <a:buChar char="Ø"/>
            </a:pPr>
            <a:r>
              <a:rPr lang="en-US" sz="1600" dirty="0"/>
              <a:t>Treatment is clearly focused on the goals outlined in the Service Plan and discharge planning is active and </a:t>
            </a:r>
            <a:r>
              <a:rPr lang="en-US" sz="1600" dirty="0" smtClean="0"/>
              <a:t>ongoing</a:t>
            </a:r>
          </a:p>
          <a:p>
            <a:pPr lvl="0">
              <a:buFont typeface="Wingdings" panose="05000000000000000000" pitchFamily="2" charset="2"/>
              <a:buChar char="Ø"/>
            </a:pPr>
            <a:endParaRPr lang="en-US" sz="800" dirty="0"/>
          </a:p>
          <a:p>
            <a:pPr lvl="0">
              <a:buFont typeface="Wingdings" panose="05000000000000000000" pitchFamily="2" charset="2"/>
              <a:buChar char="Ø"/>
            </a:pPr>
            <a:r>
              <a:rPr lang="en-US" sz="1600" dirty="0"/>
              <a:t>There is documentation that treatment goals cannot be achieved with a lower level of service </a:t>
            </a:r>
            <a:r>
              <a:rPr lang="en-US" sz="1600" dirty="0" smtClean="0"/>
              <a:t>intensity</a:t>
            </a:r>
          </a:p>
          <a:p>
            <a:pPr lvl="0">
              <a:buFont typeface="Wingdings" panose="05000000000000000000" pitchFamily="2" charset="2"/>
              <a:buChar char="Ø"/>
            </a:pPr>
            <a:endParaRPr lang="en-US" sz="800" dirty="0"/>
          </a:p>
          <a:p>
            <a:pPr lvl="0">
              <a:buFont typeface="Wingdings" panose="05000000000000000000" pitchFamily="2" charset="2"/>
              <a:buChar char="Ø"/>
            </a:pPr>
            <a:r>
              <a:rPr lang="en-US" sz="1600" dirty="0"/>
              <a:t>Continued service needs require substantial care coordination due to the involvement of multiple </a:t>
            </a:r>
            <a:r>
              <a:rPr lang="en-US" sz="1600" dirty="0" smtClean="0"/>
              <a:t>systems</a:t>
            </a:r>
          </a:p>
          <a:p>
            <a:pPr lvl="0">
              <a:buFont typeface="Wingdings" panose="05000000000000000000" pitchFamily="2" charset="2"/>
              <a:buChar char="Ø"/>
            </a:pPr>
            <a:endParaRPr lang="en-US" sz="800" dirty="0"/>
          </a:p>
          <a:p>
            <a:pPr lvl="0">
              <a:buFont typeface="Wingdings" panose="05000000000000000000" pitchFamily="2" charset="2"/>
              <a:buChar char="Ø"/>
            </a:pPr>
            <a:r>
              <a:rPr lang="en-US" sz="1600" dirty="0"/>
              <a:t>Extended crisis </a:t>
            </a:r>
            <a:r>
              <a:rPr lang="en-US" sz="1600" dirty="0" smtClean="0"/>
              <a:t>episodes</a:t>
            </a:r>
            <a:endParaRPr lang="en-US" sz="1600" dirty="0"/>
          </a:p>
        </p:txBody>
      </p:sp>
    </p:spTree>
    <p:extLst>
      <p:ext uri="{BB962C8B-B14F-4D97-AF65-F5344CB8AC3E}">
        <p14:creationId xmlns:p14="http://schemas.microsoft.com/office/powerpoint/2010/main" val="24813853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7458634" cy="609600"/>
          </a:xfrm>
        </p:spPr>
        <p:txBody>
          <a:bodyPr>
            <a:normAutofit fontScale="90000"/>
          </a:bodyPr>
          <a:lstStyle/>
          <a:p>
            <a:r>
              <a:rPr lang="en-US" dirty="0" smtClean="0"/>
              <a:t>Level of Care D </a:t>
            </a:r>
            <a:r>
              <a:rPr lang="en-US" sz="2000" dirty="0" smtClean="0"/>
              <a:t>(continued; Youth)</a:t>
            </a:r>
            <a:endParaRPr lang="en-US" sz="2000" dirty="0"/>
          </a:p>
        </p:txBody>
      </p:sp>
      <p:sp>
        <p:nvSpPr>
          <p:cNvPr id="3" name="Content Placeholder 2"/>
          <p:cNvSpPr>
            <a:spLocks noGrp="1"/>
          </p:cNvSpPr>
          <p:nvPr>
            <p:ph idx="1"/>
          </p:nvPr>
        </p:nvSpPr>
        <p:spPr>
          <a:xfrm>
            <a:off x="609600" y="1219200"/>
            <a:ext cx="8001000" cy="5105400"/>
          </a:xfrm>
        </p:spPr>
        <p:txBody>
          <a:bodyPr>
            <a:noAutofit/>
          </a:bodyPr>
          <a:lstStyle/>
          <a:p>
            <a:pPr marL="68580" indent="0">
              <a:buNone/>
            </a:pPr>
            <a:r>
              <a:rPr lang="en-US" sz="1800" b="1" dirty="0" smtClean="0"/>
              <a:t>Youth </a:t>
            </a:r>
            <a:r>
              <a:rPr lang="en-US" sz="1800" b="1" dirty="0"/>
              <a:t>only:</a:t>
            </a:r>
            <a:endParaRPr lang="en-US" sz="1800" dirty="0"/>
          </a:p>
          <a:p>
            <a:pPr lvl="0">
              <a:buFont typeface="Wingdings" panose="05000000000000000000" pitchFamily="2" charset="2"/>
              <a:buChar char="Ø"/>
            </a:pPr>
            <a:r>
              <a:rPr lang="en-US" sz="1800" dirty="0"/>
              <a:t>There is evidence that services have focused on developing natural supports and empowering the family and caregivers to develop skills and strategies to meet the individual’s needs</a:t>
            </a:r>
          </a:p>
          <a:p>
            <a:pPr lvl="0">
              <a:buFont typeface="Wingdings" panose="05000000000000000000" pitchFamily="2" charset="2"/>
              <a:buChar char="Ø"/>
            </a:pPr>
            <a:r>
              <a:rPr lang="en-US" sz="1800" dirty="0"/>
              <a:t>Discharge from Home Based Stabilization including discharge criteria and potential time frames, has been discussed in the child and family </a:t>
            </a:r>
            <a:r>
              <a:rPr lang="en-US" sz="1800" dirty="0" smtClean="0"/>
              <a:t>team</a:t>
            </a:r>
            <a:endParaRPr lang="en-US" sz="1800" dirty="0"/>
          </a:p>
          <a:p>
            <a:pPr marL="68580" indent="0">
              <a:buNone/>
            </a:pPr>
            <a:endParaRPr lang="en-US" sz="800" dirty="0"/>
          </a:p>
          <a:p>
            <a:pPr marL="68580" indent="0">
              <a:buNone/>
            </a:pPr>
            <a:r>
              <a:rPr lang="en-US" sz="1800" b="1" dirty="0"/>
              <a:t>AND at least two of the following</a:t>
            </a:r>
            <a:r>
              <a:rPr lang="en-US" sz="1800" b="1" dirty="0" smtClean="0"/>
              <a:t>: </a:t>
            </a:r>
          </a:p>
          <a:p>
            <a:pPr>
              <a:buFont typeface="Wingdings" panose="05000000000000000000" pitchFamily="2" charset="2"/>
              <a:buChar char="Ø"/>
            </a:pPr>
            <a:r>
              <a:rPr lang="en-US" sz="1800" dirty="0" smtClean="0"/>
              <a:t>Serious </a:t>
            </a:r>
            <a:r>
              <a:rPr lang="en-US" sz="1800" dirty="0"/>
              <a:t>to severe continued risk of harm to self or others</a:t>
            </a:r>
          </a:p>
          <a:p>
            <a:pPr lvl="0">
              <a:buFont typeface="Wingdings" panose="05000000000000000000" pitchFamily="2" charset="2"/>
              <a:buChar char="Ø"/>
            </a:pPr>
            <a:r>
              <a:rPr lang="en-US" sz="1800" dirty="0"/>
              <a:t>Cultural and language barriers impacting ability to fully integrate symptom management skills and there is no more clinically appropriate service</a:t>
            </a:r>
          </a:p>
          <a:p>
            <a:pPr lvl="0">
              <a:buFont typeface="Wingdings" panose="05000000000000000000" pitchFamily="2" charset="2"/>
              <a:buChar char="Ø"/>
            </a:pPr>
            <a:r>
              <a:rPr lang="en-US" sz="1800" dirty="0"/>
              <a:t>Continued significant risk of out of home placement or currently homeless due to symptoms of mental illness</a:t>
            </a:r>
          </a:p>
          <a:p>
            <a:pPr>
              <a:buFont typeface="Wingdings" panose="05000000000000000000" pitchFamily="2" charset="2"/>
              <a:buChar char="Ø"/>
            </a:pPr>
            <a:r>
              <a:rPr lang="en-US" sz="1800" dirty="0"/>
              <a:t>Moderate current substance abuse for which case management/ coordination or integrated treatment is necessary</a:t>
            </a:r>
          </a:p>
          <a:p>
            <a:endParaRPr lang="en-US" sz="1400" dirty="0"/>
          </a:p>
        </p:txBody>
      </p:sp>
    </p:spTree>
    <p:extLst>
      <p:ext uri="{BB962C8B-B14F-4D97-AF65-F5344CB8AC3E}">
        <p14:creationId xmlns:p14="http://schemas.microsoft.com/office/powerpoint/2010/main" val="11280408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09600" y="914400"/>
            <a:ext cx="8077200" cy="609600"/>
          </a:xfrm>
        </p:spPr>
        <p:txBody>
          <a:bodyPr>
            <a:noAutofit/>
          </a:bodyPr>
          <a:lstStyle/>
          <a:p>
            <a:r>
              <a:rPr lang="en-US" sz="3600" dirty="0" smtClean="0"/>
              <a:t>Level of Care D:  Indicators (Youth)</a:t>
            </a:r>
            <a:endParaRPr lang="en-US" sz="3600" dirty="0"/>
          </a:p>
        </p:txBody>
      </p:sp>
      <p:sp>
        <p:nvSpPr>
          <p:cNvPr id="8" name="Content Placeholder 7"/>
          <p:cNvSpPr>
            <a:spLocks noGrp="1"/>
          </p:cNvSpPr>
          <p:nvPr>
            <p:ph idx="1"/>
          </p:nvPr>
        </p:nvSpPr>
        <p:spPr>
          <a:xfrm>
            <a:off x="533400" y="1524000"/>
            <a:ext cx="8153400" cy="5029200"/>
          </a:xfrm>
        </p:spPr>
        <p:txBody>
          <a:bodyPr>
            <a:noAutofit/>
          </a:bodyPr>
          <a:lstStyle/>
          <a:p>
            <a:pPr marL="68580" indent="0">
              <a:lnSpc>
                <a:spcPct val="120000"/>
              </a:lnSpc>
              <a:buNone/>
            </a:pPr>
            <a:r>
              <a:rPr lang="en-US" sz="1400" b="1" dirty="0"/>
              <a:t>All the following criteria must be met:</a:t>
            </a:r>
            <a:endParaRPr lang="en-US" sz="1400" dirty="0"/>
          </a:p>
          <a:p>
            <a:pPr>
              <a:lnSpc>
                <a:spcPct val="120000"/>
              </a:lnSpc>
              <a:buFont typeface="Wingdings" panose="05000000000000000000" pitchFamily="2" charset="2"/>
              <a:buChar char="Ø"/>
            </a:pPr>
            <a:r>
              <a:rPr lang="en-US" sz="1400" dirty="0"/>
              <a:t>CGAS: below 38</a:t>
            </a:r>
          </a:p>
          <a:p>
            <a:pPr>
              <a:lnSpc>
                <a:spcPct val="120000"/>
              </a:lnSpc>
              <a:buFont typeface="Wingdings" panose="05000000000000000000" pitchFamily="2" charset="2"/>
              <a:buChar char="Ø"/>
            </a:pPr>
            <a:r>
              <a:rPr lang="en-US" sz="1400" dirty="0"/>
              <a:t>Early Childhood Service Intensity Instrument (</a:t>
            </a:r>
            <a:r>
              <a:rPr lang="en-US" sz="1400" dirty="0" smtClean="0"/>
              <a:t>ECSII)/Child </a:t>
            </a:r>
            <a:r>
              <a:rPr lang="en-US" sz="1400" dirty="0"/>
              <a:t>&amp; Adolescent Service Intensity Instrument (CASII)</a:t>
            </a:r>
          </a:p>
          <a:p>
            <a:pPr lvl="0">
              <a:lnSpc>
                <a:spcPct val="120000"/>
              </a:lnSpc>
              <a:buFont typeface="Wingdings" panose="05000000000000000000" pitchFamily="2" charset="2"/>
              <a:buChar char="Ø"/>
            </a:pPr>
            <a:r>
              <a:rPr lang="en-US" sz="1400" dirty="0" smtClean="0"/>
              <a:t> </a:t>
            </a:r>
            <a:r>
              <a:rPr lang="en-US" sz="1400" dirty="0"/>
              <a:t>Level 4 and up</a:t>
            </a:r>
          </a:p>
          <a:p>
            <a:pPr lvl="0">
              <a:lnSpc>
                <a:spcPct val="120000"/>
              </a:lnSpc>
              <a:buFont typeface="Wingdings" panose="05000000000000000000" pitchFamily="2" charset="2"/>
              <a:buChar char="Ø"/>
            </a:pPr>
            <a:r>
              <a:rPr lang="en-US" sz="1400" dirty="0"/>
              <a:t>Covered diagnosis on the prioritized list that is the focus on the needed services</a:t>
            </a:r>
          </a:p>
          <a:p>
            <a:pPr lvl="0">
              <a:lnSpc>
                <a:spcPct val="120000"/>
              </a:lnSpc>
              <a:buFont typeface="Wingdings" panose="05000000000000000000" pitchFamily="2" charset="2"/>
              <a:buChar char="Ø"/>
            </a:pPr>
            <a:r>
              <a:rPr lang="en-US" sz="1400" dirty="0"/>
              <a:t>Determined appropriate for the Integrated Services Array (ISA) through the level of intensity determination screening</a:t>
            </a:r>
          </a:p>
          <a:p>
            <a:pPr lvl="0">
              <a:lnSpc>
                <a:spcPct val="120000"/>
              </a:lnSpc>
              <a:buFont typeface="Wingdings" panose="05000000000000000000" pitchFamily="2" charset="2"/>
              <a:buChar char="Ø"/>
            </a:pPr>
            <a:r>
              <a:rPr lang="en-US" sz="1400" dirty="0"/>
              <a:t>Current serious to severe functional impairment in multiple areas</a:t>
            </a:r>
          </a:p>
          <a:p>
            <a:pPr lvl="0">
              <a:lnSpc>
                <a:spcPct val="120000"/>
              </a:lnSpc>
              <a:buFont typeface="Wingdings" panose="05000000000000000000" pitchFamily="2" charset="2"/>
              <a:buChar char="Ø"/>
            </a:pPr>
            <a:r>
              <a:rPr lang="en-US" sz="1400" dirty="0"/>
              <a:t>Treatment intensity at a lower level of care insufficient to maintain functioning</a:t>
            </a:r>
          </a:p>
          <a:p>
            <a:pPr lvl="0">
              <a:lnSpc>
                <a:spcPct val="120000"/>
              </a:lnSpc>
              <a:buFont typeface="Wingdings" panose="05000000000000000000" pitchFamily="2" charset="2"/>
              <a:buChar char="Ø"/>
            </a:pPr>
            <a:r>
              <a:rPr lang="en-US" sz="1400" dirty="0"/>
              <a:t>Service needs require substantial care coordination due to the involvement of multiple systems (i.e. Child Welfare, Special Education, Juvenile Justice)</a:t>
            </a:r>
          </a:p>
          <a:p>
            <a:pPr lvl="0">
              <a:lnSpc>
                <a:spcPct val="120000"/>
              </a:lnSpc>
              <a:buFont typeface="Wingdings" panose="05000000000000000000" pitchFamily="2" charset="2"/>
              <a:buChar char="Ø"/>
            </a:pPr>
            <a:r>
              <a:rPr lang="en-US" sz="1400" dirty="0"/>
              <a:t>Significant risk of out-of-home placement or currently homeless due to symptoms of mental illness</a:t>
            </a:r>
          </a:p>
          <a:p>
            <a:pPr lvl="0">
              <a:lnSpc>
                <a:spcPct val="120000"/>
              </a:lnSpc>
              <a:buFont typeface="Wingdings" panose="05000000000000000000" pitchFamily="2" charset="2"/>
              <a:buChar char="Ø"/>
            </a:pPr>
            <a:r>
              <a:rPr lang="en-US" sz="1400" dirty="0"/>
              <a:t>Elevating or serious risk of harm to self or others</a:t>
            </a:r>
          </a:p>
          <a:p>
            <a:pPr>
              <a:lnSpc>
                <a:spcPct val="120000"/>
              </a:lnSpc>
              <a:buFont typeface="Wingdings" panose="05000000000000000000" pitchFamily="2" charset="2"/>
              <a:buChar char="Ø"/>
            </a:pPr>
            <a:r>
              <a:rPr lang="en-US" sz="1400" dirty="0"/>
              <a:t>Treatment is not directed primarily to resolve placement issues OR behavior, conduct or substance abuse problems</a:t>
            </a:r>
          </a:p>
          <a:p>
            <a:pPr>
              <a:lnSpc>
                <a:spcPct val="120000"/>
              </a:lnSpc>
            </a:pPr>
            <a:endParaRPr lang="en-US" sz="1400" dirty="0"/>
          </a:p>
        </p:txBody>
      </p:sp>
    </p:spTree>
    <p:extLst>
      <p:ext uri="{BB962C8B-B14F-4D97-AF65-F5344CB8AC3E}">
        <p14:creationId xmlns:p14="http://schemas.microsoft.com/office/powerpoint/2010/main" val="26772911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153400" cy="609600"/>
          </a:xfrm>
        </p:spPr>
        <p:txBody>
          <a:bodyPr>
            <a:normAutofit fontScale="90000"/>
          </a:bodyPr>
          <a:lstStyle/>
          <a:p>
            <a:r>
              <a:rPr lang="en-US" dirty="0" smtClean="0"/>
              <a:t>Level of Care D:  Indicators (Adults)</a:t>
            </a:r>
            <a:endParaRPr lang="en-US" dirty="0"/>
          </a:p>
        </p:txBody>
      </p:sp>
      <p:sp>
        <p:nvSpPr>
          <p:cNvPr id="3" name="Content Placeholder 2"/>
          <p:cNvSpPr>
            <a:spLocks noGrp="1"/>
          </p:cNvSpPr>
          <p:nvPr>
            <p:ph idx="1"/>
          </p:nvPr>
        </p:nvSpPr>
        <p:spPr>
          <a:xfrm>
            <a:off x="533400" y="1219200"/>
            <a:ext cx="8153400" cy="4953000"/>
          </a:xfrm>
        </p:spPr>
        <p:txBody>
          <a:bodyPr>
            <a:noAutofit/>
          </a:bodyPr>
          <a:lstStyle/>
          <a:p>
            <a:pPr marL="68580" lvl="0" indent="0">
              <a:lnSpc>
                <a:spcPct val="120000"/>
              </a:lnSpc>
              <a:buNone/>
            </a:pPr>
            <a:r>
              <a:rPr lang="en-US" sz="1500" dirty="0"/>
              <a:t>Following primary covered diagnosis on the prioritized list: Schizophrenia; Major Depressive Disorders; Bipolar Disorders; Other Psychotic Disorders; Schizoaffective Disorder; Post Traumatic Stress Disorder; Obsessive Compulsive Disorder; Schizotypal Disorder, or Borderline Personality Disorder</a:t>
            </a:r>
            <a:r>
              <a:rPr lang="en-US" sz="1500" b="1" dirty="0"/>
              <a:t> </a:t>
            </a:r>
            <a:r>
              <a:rPr lang="en-US" sz="1500" dirty="0" smtClean="0"/>
              <a:t>AND GAF</a:t>
            </a:r>
            <a:r>
              <a:rPr lang="en-US" sz="1500" dirty="0"/>
              <a:t>: 40 or below</a:t>
            </a:r>
          </a:p>
          <a:p>
            <a:pPr marL="68580" indent="0">
              <a:lnSpc>
                <a:spcPct val="120000"/>
              </a:lnSpc>
              <a:buNone/>
            </a:pPr>
            <a:r>
              <a:rPr lang="en-US" sz="1500" b="1" dirty="0"/>
              <a:t>Possible descriptors:</a:t>
            </a:r>
            <a:endParaRPr lang="en-US" sz="1500" dirty="0"/>
          </a:p>
          <a:p>
            <a:pPr lvl="0">
              <a:lnSpc>
                <a:spcPct val="120000"/>
              </a:lnSpc>
              <a:buFont typeface="Wingdings" panose="05000000000000000000" pitchFamily="2" charset="2"/>
              <a:buChar char="Ø"/>
            </a:pPr>
            <a:r>
              <a:rPr lang="en-US" sz="1500" dirty="0"/>
              <a:t>Potential for harm to self or others if not managed well</a:t>
            </a:r>
          </a:p>
          <a:p>
            <a:pPr lvl="0">
              <a:lnSpc>
                <a:spcPct val="120000"/>
              </a:lnSpc>
              <a:buFont typeface="Wingdings" panose="05000000000000000000" pitchFamily="2" charset="2"/>
              <a:buChar char="Ø"/>
            </a:pPr>
            <a:r>
              <a:rPr lang="en-US" sz="1500" dirty="0"/>
              <a:t>Recent hospitalizations</a:t>
            </a:r>
          </a:p>
          <a:p>
            <a:pPr lvl="0">
              <a:lnSpc>
                <a:spcPct val="120000"/>
              </a:lnSpc>
              <a:buFont typeface="Wingdings" panose="05000000000000000000" pitchFamily="2" charset="2"/>
              <a:buChar char="Ø"/>
            </a:pPr>
            <a:r>
              <a:rPr lang="en-US" sz="1500" dirty="0"/>
              <a:t>Co-occurring medical or substance abuse which could be life threatening</a:t>
            </a:r>
          </a:p>
          <a:p>
            <a:pPr lvl="0">
              <a:lnSpc>
                <a:spcPct val="120000"/>
              </a:lnSpc>
              <a:buFont typeface="Wingdings" panose="05000000000000000000" pitchFamily="2" charset="2"/>
              <a:buChar char="Ø"/>
            </a:pPr>
            <a:r>
              <a:rPr lang="en-US" sz="1500" dirty="0"/>
              <a:t>Compliance is poor, inconsistent</a:t>
            </a:r>
          </a:p>
          <a:p>
            <a:pPr lvl="0">
              <a:lnSpc>
                <a:spcPct val="120000"/>
              </a:lnSpc>
              <a:buFont typeface="Wingdings" panose="05000000000000000000" pitchFamily="2" charset="2"/>
              <a:buChar char="Ø"/>
            </a:pPr>
            <a:r>
              <a:rPr lang="en-US" sz="1500" dirty="0"/>
              <a:t>Everyday functioning is significantly impaired</a:t>
            </a:r>
          </a:p>
          <a:p>
            <a:pPr lvl="0">
              <a:lnSpc>
                <a:spcPct val="120000"/>
              </a:lnSpc>
              <a:buFont typeface="Wingdings" panose="05000000000000000000" pitchFamily="2" charset="2"/>
              <a:buChar char="Ø"/>
            </a:pPr>
            <a:r>
              <a:rPr lang="en-US" sz="1500" dirty="0"/>
              <a:t>Frequent crisis management needed</a:t>
            </a:r>
          </a:p>
          <a:p>
            <a:pPr lvl="0">
              <a:lnSpc>
                <a:spcPct val="120000"/>
              </a:lnSpc>
              <a:buFont typeface="Wingdings" panose="05000000000000000000" pitchFamily="2" charset="2"/>
              <a:buChar char="Ø"/>
            </a:pPr>
            <a:r>
              <a:rPr lang="en-US" sz="1500" dirty="0"/>
              <a:t>If not with ACT or intensive programming on a weekly basis, the individual is at risk</a:t>
            </a:r>
          </a:p>
          <a:p>
            <a:pPr lvl="0">
              <a:lnSpc>
                <a:spcPct val="120000"/>
              </a:lnSpc>
              <a:buFont typeface="Wingdings" panose="05000000000000000000" pitchFamily="2" charset="2"/>
              <a:buChar char="Ø"/>
            </a:pPr>
            <a:r>
              <a:rPr lang="en-US" sz="1500" dirty="0"/>
              <a:t>Intractable symptoms</a:t>
            </a:r>
          </a:p>
          <a:p>
            <a:pPr lvl="0">
              <a:lnSpc>
                <a:spcPct val="120000"/>
              </a:lnSpc>
              <a:buFont typeface="Wingdings" panose="05000000000000000000" pitchFamily="2" charset="2"/>
              <a:buChar char="Ø"/>
            </a:pPr>
            <a:r>
              <a:rPr lang="en-US" sz="1500" dirty="0"/>
              <a:t>No supports or very limited</a:t>
            </a:r>
          </a:p>
          <a:p>
            <a:pPr lvl="0">
              <a:lnSpc>
                <a:spcPct val="120000"/>
              </a:lnSpc>
              <a:buFont typeface="Wingdings" panose="05000000000000000000" pitchFamily="2" charset="2"/>
              <a:buChar char="Ø"/>
            </a:pPr>
            <a:r>
              <a:rPr lang="en-US" sz="1500" dirty="0" smtClean="0"/>
              <a:t>Structureless </a:t>
            </a:r>
            <a:r>
              <a:rPr lang="en-US" sz="1500" dirty="0"/>
              <a:t>without </a:t>
            </a:r>
            <a:r>
              <a:rPr lang="en-US" sz="1500" dirty="0" smtClean="0"/>
              <a:t>a Community Mental Health Program</a:t>
            </a:r>
            <a:endParaRPr lang="en-US" sz="1500" dirty="0"/>
          </a:p>
          <a:p>
            <a:pPr>
              <a:lnSpc>
                <a:spcPct val="120000"/>
              </a:lnSpc>
              <a:buFont typeface="Wingdings" panose="05000000000000000000" pitchFamily="2" charset="2"/>
              <a:buChar char="Ø"/>
            </a:pPr>
            <a:r>
              <a:rPr lang="en-US" sz="1500" dirty="0"/>
              <a:t>High use of psychiatric emergency services during the past 18 months</a:t>
            </a:r>
          </a:p>
          <a:p>
            <a:pPr>
              <a:buFont typeface="Wingdings" panose="05000000000000000000" pitchFamily="2" charset="2"/>
              <a:buChar char="Ø"/>
            </a:pPr>
            <a:endParaRPr lang="en-US" sz="1500" dirty="0"/>
          </a:p>
        </p:txBody>
      </p:sp>
    </p:spTree>
    <p:extLst>
      <p:ext uri="{BB962C8B-B14F-4D97-AF65-F5344CB8AC3E}">
        <p14:creationId xmlns:p14="http://schemas.microsoft.com/office/powerpoint/2010/main" val="33059553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Overview of Important Dates</a:t>
            </a:r>
            <a:endParaRPr lang="en-US" dirty="0"/>
          </a:p>
        </p:txBody>
      </p:sp>
      <p:sp>
        <p:nvSpPr>
          <p:cNvPr id="3" name="Content Placeholder 2"/>
          <p:cNvSpPr>
            <a:spLocks noGrp="1"/>
          </p:cNvSpPr>
          <p:nvPr>
            <p:ph idx="1"/>
          </p:nvPr>
        </p:nvSpPr>
        <p:spPr>
          <a:xfrm>
            <a:off x="1043492" y="2323652"/>
            <a:ext cx="6777317" cy="3772348"/>
          </a:xfrm>
        </p:spPr>
        <p:txBody>
          <a:bodyPr>
            <a:noAutofit/>
          </a:bodyPr>
          <a:lstStyle/>
          <a:p>
            <a:r>
              <a:rPr lang="en-US" sz="1800" b="1" dirty="0" smtClean="0">
                <a:solidFill>
                  <a:schemeClr val="tx1"/>
                </a:solidFill>
              </a:rPr>
              <a:t>November 2011:  </a:t>
            </a:r>
            <a:r>
              <a:rPr lang="en-US" sz="1800" dirty="0" smtClean="0"/>
              <a:t>Original LOC guidelines agreed upon for Adult Behavioral Health Program.</a:t>
            </a:r>
          </a:p>
          <a:p>
            <a:r>
              <a:rPr lang="en-US" sz="1800" b="1" dirty="0" smtClean="0"/>
              <a:t>January 2012:  </a:t>
            </a:r>
            <a:r>
              <a:rPr lang="en-US" sz="1800" dirty="0" smtClean="0"/>
              <a:t>Original LOC guidelines adopted </a:t>
            </a:r>
            <a:r>
              <a:rPr lang="en-US" sz="1800" dirty="0"/>
              <a:t>in </a:t>
            </a:r>
            <a:r>
              <a:rPr lang="en-US" sz="1800" dirty="0" smtClean="0"/>
              <a:t>Adult </a:t>
            </a:r>
            <a:r>
              <a:rPr lang="en-US" sz="1800" dirty="0"/>
              <a:t>Behavioral Health Program</a:t>
            </a:r>
            <a:r>
              <a:rPr lang="en-US" sz="1800" dirty="0" smtClean="0"/>
              <a:t>.</a:t>
            </a:r>
          </a:p>
          <a:p>
            <a:r>
              <a:rPr lang="en-US" sz="1800" b="1" dirty="0" smtClean="0"/>
              <a:t>Summer 2014:  </a:t>
            </a:r>
            <a:r>
              <a:rPr lang="en-US" sz="1800" dirty="0" smtClean="0"/>
              <a:t>LOC guidelines </a:t>
            </a:r>
            <a:r>
              <a:rPr lang="en-US" sz="1800" dirty="0"/>
              <a:t>u</a:t>
            </a:r>
            <a:r>
              <a:rPr lang="en-US" sz="1800" dirty="0" smtClean="0"/>
              <a:t>pdated to…</a:t>
            </a:r>
          </a:p>
          <a:p>
            <a:pPr lvl="1">
              <a:buFont typeface="Wingdings" charset="2"/>
              <a:buChar char="Ø"/>
            </a:pPr>
            <a:r>
              <a:rPr lang="en-US" sz="1800" dirty="0" smtClean="0"/>
              <a:t>Include Family and Youth Programs, Adult Behavioral Health Program, and YCCO partners (i.e., Chehalem Youth and Family Services (CYFS) and Lutheran Community Services North West (LCSNW), et al.).</a:t>
            </a:r>
          </a:p>
          <a:p>
            <a:pPr lvl="1">
              <a:buFont typeface="Wingdings" charset="2"/>
              <a:buChar char="Ø"/>
            </a:pPr>
            <a:r>
              <a:rPr lang="en-US" sz="1800" dirty="0"/>
              <a:t>R</a:t>
            </a:r>
            <a:r>
              <a:rPr lang="en-US" sz="1800" dirty="0" smtClean="0"/>
              <a:t>eflect program specific services.</a:t>
            </a:r>
          </a:p>
          <a:p>
            <a:r>
              <a:rPr lang="en-US" sz="1800" b="1" dirty="0" smtClean="0">
                <a:solidFill>
                  <a:srgbClr val="000000"/>
                </a:solidFill>
              </a:rPr>
              <a:t>October 2014:  </a:t>
            </a:r>
            <a:r>
              <a:rPr lang="en-US" sz="1800" dirty="0" smtClean="0"/>
              <a:t>YCCO agrees to adoption.</a:t>
            </a:r>
          </a:p>
          <a:p>
            <a:r>
              <a:rPr lang="en-US" sz="1800" b="1" dirty="0" smtClean="0"/>
              <a:t>January 2015:  </a:t>
            </a:r>
            <a:r>
              <a:rPr lang="en-US" sz="1800" dirty="0" smtClean="0"/>
              <a:t>YCCO anticipates implementation.</a:t>
            </a:r>
            <a:endParaRPr lang="en-US" sz="1800" dirty="0"/>
          </a:p>
        </p:txBody>
      </p:sp>
    </p:spTree>
    <p:extLst>
      <p:ext uri="{BB962C8B-B14F-4D97-AF65-F5344CB8AC3E}">
        <p14:creationId xmlns:p14="http://schemas.microsoft.com/office/powerpoint/2010/main" val="41141592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7534834" cy="609600"/>
          </a:xfrm>
        </p:spPr>
        <p:txBody>
          <a:bodyPr>
            <a:normAutofit fontScale="90000"/>
          </a:bodyPr>
          <a:lstStyle/>
          <a:p>
            <a:r>
              <a:rPr lang="en-US" dirty="0"/>
              <a:t>Transition Criteria</a:t>
            </a:r>
          </a:p>
        </p:txBody>
      </p:sp>
      <p:sp>
        <p:nvSpPr>
          <p:cNvPr id="3" name="Content Placeholder 2"/>
          <p:cNvSpPr>
            <a:spLocks noGrp="1"/>
          </p:cNvSpPr>
          <p:nvPr>
            <p:ph idx="1"/>
          </p:nvPr>
        </p:nvSpPr>
        <p:spPr>
          <a:xfrm>
            <a:off x="533400" y="914400"/>
            <a:ext cx="8077200" cy="5638800"/>
          </a:xfrm>
        </p:spPr>
        <p:txBody>
          <a:bodyPr>
            <a:noAutofit/>
          </a:bodyPr>
          <a:lstStyle/>
          <a:p>
            <a:pPr marL="68580" indent="0">
              <a:buNone/>
            </a:pPr>
            <a:r>
              <a:rPr lang="en-US" sz="1400" b="1" dirty="0"/>
              <a:t>At least ONE of the following must be met:</a:t>
            </a:r>
            <a:endParaRPr lang="en-US" sz="1400" dirty="0"/>
          </a:p>
          <a:p>
            <a:pPr lvl="0">
              <a:buFont typeface="Wingdings" panose="05000000000000000000" pitchFamily="2" charset="2"/>
              <a:buChar char="Ø"/>
            </a:pPr>
            <a:r>
              <a:rPr lang="en-US" sz="1400" dirty="0"/>
              <a:t>Documented treatment goals and objectives have been substantially met, Individual is goal directed</a:t>
            </a:r>
          </a:p>
          <a:p>
            <a:pPr lvl="0">
              <a:buFont typeface="Wingdings" panose="05000000000000000000" pitchFamily="2" charset="2"/>
              <a:buChar char="Ø"/>
            </a:pPr>
            <a:r>
              <a:rPr lang="en-US" sz="1400" dirty="0"/>
              <a:t>No longer meets criteria for this level of care or meets criteria for a higher level of care,</a:t>
            </a:r>
          </a:p>
          <a:p>
            <a:pPr lvl="0">
              <a:buFont typeface="Wingdings" panose="05000000000000000000" pitchFamily="2" charset="2"/>
              <a:buChar char="Ø"/>
            </a:pPr>
            <a:r>
              <a:rPr lang="en-US" sz="1400" dirty="0"/>
              <a:t>Not making progress toward treatment and there is no reasonable expectation of progress at this level of care,</a:t>
            </a:r>
          </a:p>
          <a:p>
            <a:pPr lvl="0">
              <a:buFont typeface="Wingdings" panose="05000000000000000000" pitchFamily="2" charset="2"/>
              <a:buChar char="Ø"/>
            </a:pPr>
            <a:r>
              <a:rPr lang="en-US" sz="1400" dirty="0"/>
              <a:t>It is reasonably predictable that continuing stabilization can occur with discharge from treatment and transition to PCP for with medication management and/or appropriate community supports.</a:t>
            </a:r>
          </a:p>
          <a:p>
            <a:pPr lvl="0">
              <a:buFont typeface="Wingdings" panose="05000000000000000000" pitchFamily="2" charset="2"/>
              <a:buChar char="Ø"/>
            </a:pPr>
            <a:r>
              <a:rPr lang="en-US" sz="1400" dirty="0"/>
              <a:t>Means of obtaining meds when discharged</a:t>
            </a:r>
          </a:p>
          <a:p>
            <a:pPr lvl="0">
              <a:buFont typeface="Wingdings" panose="05000000000000000000" pitchFamily="2" charset="2"/>
              <a:buChar char="Ø"/>
            </a:pPr>
            <a:r>
              <a:rPr lang="en-US" sz="1400" dirty="0"/>
              <a:t>Community integration</a:t>
            </a:r>
          </a:p>
          <a:p>
            <a:pPr lvl="0">
              <a:buFont typeface="Wingdings" panose="05000000000000000000" pitchFamily="2" charset="2"/>
              <a:buChar char="Ø"/>
            </a:pPr>
            <a:r>
              <a:rPr lang="en-US" sz="1400" dirty="0"/>
              <a:t>Medical care addressed</a:t>
            </a:r>
          </a:p>
          <a:p>
            <a:pPr lvl="0">
              <a:buFont typeface="Wingdings" panose="05000000000000000000" pitchFamily="2" charset="2"/>
              <a:buChar char="Ø"/>
            </a:pPr>
            <a:r>
              <a:rPr lang="en-US" sz="1400" dirty="0"/>
              <a:t>Employed, in school, or otherwise consistently engaged (volunteer, </a:t>
            </a:r>
            <a:r>
              <a:rPr lang="en-US" sz="1400" dirty="0" smtClean="0"/>
              <a:t>etc..)</a:t>
            </a:r>
            <a:endParaRPr lang="en-US" sz="1400" dirty="0"/>
          </a:p>
          <a:p>
            <a:pPr lvl="0">
              <a:buFont typeface="Wingdings" panose="05000000000000000000" pitchFamily="2" charset="2"/>
              <a:buChar char="Ø"/>
            </a:pPr>
            <a:r>
              <a:rPr lang="en-US" sz="1400" dirty="0"/>
              <a:t>Individual has a good understanding of illness</a:t>
            </a:r>
          </a:p>
          <a:p>
            <a:pPr lvl="0">
              <a:buFont typeface="Wingdings" panose="05000000000000000000" pitchFamily="2" charset="2"/>
              <a:buChar char="Ø"/>
            </a:pPr>
            <a:r>
              <a:rPr lang="en-US" sz="1400" dirty="0"/>
              <a:t>Family or significant other understands the illness</a:t>
            </a:r>
          </a:p>
          <a:p>
            <a:pPr lvl="0">
              <a:buFont typeface="Wingdings" panose="05000000000000000000" pitchFamily="2" charset="2"/>
              <a:buChar char="Ø"/>
            </a:pPr>
            <a:r>
              <a:rPr lang="en-US" sz="1400" dirty="0"/>
              <a:t>Admission for Psychiatric Inpatient Treatment for six months with no imminent discharge date</a:t>
            </a:r>
          </a:p>
          <a:p>
            <a:pPr lvl="0">
              <a:buFont typeface="Wingdings" panose="05000000000000000000" pitchFamily="2" charset="2"/>
              <a:buChar char="Ø"/>
            </a:pPr>
            <a:r>
              <a:rPr lang="en-US" sz="1400" dirty="0"/>
              <a:t>Incarceration with no imminent release date within 90 days unless enrolled in the Jail Diversion </a:t>
            </a:r>
            <a:r>
              <a:rPr lang="en-US" sz="1400" dirty="0" smtClean="0"/>
              <a:t>program</a:t>
            </a:r>
          </a:p>
          <a:p>
            <a:pPr marL="68580" lvl="0" indent="0">
              <a:buNone/>
            </a:pPr>
            <a:endParaRPr lang="en-US" sz="400" dirty="0"/>
          </a:p>
          <a:p>
            <a:pPr marL="68580" indent="0">
              <a:buNone/>
            </a:pPr>
            <a:r>
              <a:rPr lang="en-US" sz="1400" b="1" dirty="0"/>
              <a:t>Adults only</a:t>
            </a:r>
            <a:r>
              <a:rPr lang="en-US" sz="1400" dirty="0"/>
              <a:t>:</a:t>
            </a:r>
          </a:p>
          <a:p>
            <a:pPr lvl="0">
              <a:buFont typeface="Wingdings" panose="05000000000000000000" pitchFamily="2" charset="2"/>
              <a:buChar char="Ø"/>
            </a:pPr>
            <a:r>
              <a:rPr lang="en-US" sz="1400" dirty="0"/>
              <a:t>Self-administers meds</a:t>
            </a:r>
          </a:p>
          <a:p>
            <a:pPr lvl="0">
              <a:buFont typeface="Wingdings" panose="05000000000000000000" pitchFamily="2" charset="2"/>
              <a:buChar char="Ø"/>
            </a:pPr>
            <a:r>
              <a:rPr lang="en-US" sz="1400" dirty="0"/>
              <a:t>Placed in a nursing home with no imminent discharge date</a:t>
            </a:r>
          </a:p>
          <a:p>
            <a:pPr>
              <a:buFont typeface="Wingdings" panose="05000000000000000000" pitchFamily="2" charset="2"/>
              <a:buChar char="Ø"/>
            </a:pPr>
            <a:endParaRPr lang="en-US" sz="1200" dirty="0"/>
          </a:p>
        </p:txBody>
      </p:sp>
    </p:spTree>
    <p:extLst>
      <p:ext uri="{BB962C8B-B14F-4D97-AF65-F5344CB8AC3E}">
        <p14:creationId xmlns:p14="http://schemas.microsoft.com/office/powerpoint/2010/main" val="39638730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Lessons Learned</a:t>
            </a:r>
            <a:endParaRPr lang="en-US" dirty="0"/>
          </a:p>
        </p:txBody>
      </p:sp>
      <p:sp>
        <p:nvSpPr>
          <p:cNvPr id="3" name="Content Placeholder 2"/>
          <p:cNvSpPr>
            <a:spLocks noGrp="1"/>
          </p:cNvSpPr>
          <p:nvPr>
            <p:ph idx="1"/>
          </p:nvPr>
        </p:nvSpPr>
        <p:spPr>
          <a:xfrm>
            <a:off x="685800" y="2323652"/>
            <a:ext cx="7848600" cy="4000948"/>
          </a:xfrm>
        </p:spPr>
        <p:txBody>
          <a:bodyPr>
            <a:normAutofit/>
          </a:bodyPr>
          <a:lstStyle/>
          <a:p>
            <a:r>
              <a:rPr lang="en-US" altLang="en-US" sz="1800" dirty="0" smtClean="0"/>
              <a:t>Without oversight, clinicians tend to </a:t>
            </a:r>
            <a:r>
              <a:rPr lang="en-US" altLang="en-US" sz="1800" dirty="0"/>
              <a:t>assign clients to </a:t>
            </a:r>
            <a:r>
              <a:rPr lang="en-US" altLang="en-US" sz="1800" dirty="0" smtClean="0"/>
              <a:t>higher levels </a:t>
            </a:r>
            <a:r>
              <a:rPr lang="en-US" altLang="en-US" sz="1800" dirty="0"/>
              <a:t>of care “just in case” </a:t>
            </a:r>
            <a:r>
              <a:rPr lang="en-US" altLang="en-US" sz="1800" dirty="0" smtClean="0"/>
              <a:t>clients need </a:t>
            </a:r>
            <a:r>
              <a:rPr lang="en-US" altLang="en-US" sz="1800" dirty="0"/>
              <a:t>more </a:t>
            </a:r>
            <a:r>
              <a:rPr lang="en-US" altLang="en-US" sz="1800" dirty="0" smtClean="0"/>
              <a:t>services.</a:t>
            </a:r>
          </a:p>
          <a:p>
            <a:pPr marL="68580" indent="0">
              <a:buNone/>
            </a:pPr>
            <a:endParaRPr lang="en-US" altLang="en-US" sz="1800" dirty="0"/>
          </a:p>
          <a:p>
            <a:r>
              <a:rPr lang="en-US" altLang="en-US" sz="1800" dirty="0" smtClean="0"/>
              <a:t>A process is needed to extend services if clients have not met their service goals and objectives and/or discharge criteria at the end of their assigned level of care.</a:t>
            </a:r>
          </a:p>
          <a:p>
            <a:endParaRPr lang="en-US" altLang="en-US" sz="1800" dirty="0" smtClean="0"/>
          </a:p>
          <a:p>
            <a:r>
              <a:rPr lang="en-US" altLang="en-US" sz="1800" dirty="0" smtClean="0"/>
              <a:t>Some </a:t>
            </a:r>
            <a:r>
              <a:rPr lang="en-US" altLang="en-US" sz="1800" dirty="0"/>
              <a:t>clients are difficult to fit.</a:t>
            </a:r>
          </a:p>
          <a:p>
            <a:pPr lvl="1">
              <a:buFont typeface="Wingdings" charset="2"/>
              <a:buChar char="Ø"/>
            </a:pPr>
            <a:r>
              <a:rPr lang="en-US" altLang="en-US" sz="1800" dirty="0"/>
              <a:t>Few risk factors but highly demanding and challenging to work with.  </a:t>
            </a:r>
          </a:p>
          <a:p>
            <a:pPr lvl="1">
              <a:buFont typeface="Wingdings" charset="2"/>
              <a:buChar char="Ø"/>
            </a:pPr>
            <a:r>
              <a:rPr lang="en-US" altLang="en-US" sz="1800" dirty="0"/>
              <a:t>Many risk factors but a “less is more” approach may be most clinically appropriate.</a:t>
            </a:r>
          </a:p>
          <a:p>
            <a:endParaRPr lang="en-US" altLang="en-US" sz="1800" dirty="0"/>
          </a:p>
        </p:txBody>
      </p:sp>
    </p:spTree>
    <p:extLst>
      <p:ext uri="{BB962C8B-B14F-4D97-AF65-F5344CB8AC3E}">
        <p14:creationId xmlns:p14="http://schemas.microsoft.com/office/powerpoint/2010/main" val="32497479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115336"/>
          </a:xfrm>
        </p:spPr>
        <p:txBody>
          <a:bodyPr>
            <a:normAutofit fontScale="90000"/>
          </a:bodyPr>
          <a:lstStyle/>
          <a:p>
            <a:endParaRPr lang="en-US" sz="2000" dirty="0"/>
          </a:p>
        </p:txBody>
      </p:sp>
      <p:sp>
        <p:nvSpPr>
          <p:cNvPr id="3" name="Content Placeholder 2"/>
          <p:cNvSpPr>
            <a:spLocks noGrp="1"/>
          </p:cNvSpPr>
          <p:nvPr>
            <p:ph idx="1"/>
          </p:nvPr>
        </p:nvSpPr>
        <p:spPr>
          <a:xfrm>
            <a:off x="1043492" y="1295400"/>
            <a:ext cx="6777317" cy="4724400"/>
          </a:xfrm>
        </p:spPr>
        <p:txBody>
          <a:bodyPr>
            <a:normAutofit/>
          </a:bodyPr>
          <a:lstStyle/>
          <a:p>
            <a:pPr lvl="1">
              <a:buFont typeface="Wingdings" charset="2"/>
              <a:buChar char="Ø"/>
            </a:pPr>
            <a:endParaRPr lang="en-US" altLang="en-US" sz="1800" dirty="0" smtClean="0"/>
          </a:p>
          <a:p>
            <a:r>
              <a:rPr lang="en-US" altLang="en-US" sz="1800" dirty="0" smtClean="0"/>
              <a:t>Providers are helped to develop systems </a:t>
            </a:r>
            <a:r>
              <a:rPr lang="en-US" altLang="en-US" sz="1800" dirty="0"/>
              <a:t>to ensure they do not over-serve clients and exceed </a:t>
            </a:r>
            <a:r>
              <a:rPr lang="en-US" altLang="en-US" sz="1800" dirty="0" smtClean="0"/>
              <a:t>their </a:t>
            </a:r>
            <a:r>
              <a:rPr lang="en-US" altLang="en-US" sz="1800" dirty="0"/>
              <a:t>caps</a:t>
            </a:r>
            <a:r>
              <a:rPr lang="en-US" altLang="en-US" sz="1800" dirty="0" smtClean="0"/>
              <a:t>.</a:t>
            </a:r>
          </a:p>
          <a:p>
            <a:endParaRPr lang="en-US" altLang="en-US" sz="1800" dirty="0"/>
          </a:p>
          <a:p>
            <a:r>
              <a:rPr lang="en-US" altLang="en-US" sz="1800" dirty="0"/>
              <a:t>Clinical documentation improves to support levels of care requested.</a:t>
            </a:r>
          </a:p>
          <a:p>
            <a:pPr marL="68580" indent="0">
              <a:buNone/>
            </a:pPr>
            <a:endParaRPr lang="en-US" altLang="en-US" sz="600" dirty="0"/>
          </a:p>
          <a:p>
            <a:r>
              <a:rPr lang="en-US" altLang="en-US" sz="1800" dirty="0"/>
              <a:t>Processes develop for how and when to change clients from one level to another. </a:t>
            </a:r>
            <a:endParaRPr lang="en-US" altLang="en-US" sz="1800" dirty="0" smtClean="0"/>
          </a:p>
          <a:p>
            <a:endParaRPr lang="en-US" altLang="en-US" sz="1800" dirty="0"/>
          </a:p>
          <a:p>
            <a:r>
              <a:rPr lang="en-US" altLang="en-US" sz="1800" dirty="0"/>
              <a:t>Consistency in implementation across provider system is important. </a:t>
            </a:r>
            <a:endParaRPr lang="en-US" altLang="en-US" sz="1800" dirty="0" smtClean="0"/>
          </a:p>
          <a:p>
            <a:endParaRPr lang="en-US" altLang="en-US" sz="1800" dirty="0"/>
          </a:p>
          <a:p>
            <a:r>
              <a:rPr lang="en-US" altLang="en-US" sz="1800" dirty="0"/>
              <a:t>Provider outreach strategies to engage  underserved clients are emphasized.</a:t>
            </a:r>
          </a:p>
          <a:p>
            <a:endParaRPr lang="en-US" altLang="en-US" sz="1800" dirty="0"/>
          </a:p>
          <a:p>
            <a:endParaRPr lang="en-US" altLang="en-US" sz="1800" dirty="0" smtClean="0"/>
          </a:p>
          <a:p>
            <a:endParaRPr lang="en-US" altLang="en-US" sz="1800" dirty="0"/>
          </a:p>
          <a:p>
            <a:endParaRPr lang="en-US" altLang="en-US" sz="1800" dirty="0" smtClean="0"/>
          </a:p>
          <a:p>
            <a:endParaRPr lang="en-US" altLang="en-US" sz="1800" dirty="0"/>
          </a:p>
          <a:p>
            <a:endParaRPr lang="en-US" altLang="en-US" sz="1800" dirty="0"/>
          </a:p>
          <a:p>
            <a:endParaRPr lang="en-US" altLang="en-US" dirty="0"/>
          </a:p>
        </p:txBody>
      </p:sp>
    </p:spTree>
    <p:extLst>
      <p:ext uri="{BB962C8B-B14F-4D97-AF65-F5344CB8AC3E}">
        <p14:creationId xmlns:p14="http://schemas.microsoft.com/office/powerpoint/2010/main" val="17184678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1182136"/>
          </a:xfrm>
        </p:spPr>
        <p:txBody>
          <a:bodyPr>
            <a:normAutofit fontScale="90000"/>
          </a:bodyPr>
          <a:lstStyle/>
          <a:p>
            <a:r>
              <a:rPr lang="en-US" altLang="en-US" sz="3200" dirty="0"/>
              <a:t>Seeing LOC as more than “just extra paperwork” is important. </a:t>
            </a:r>
            <a:r>
              <a:rPr lang="en-US" altLang="en-US" sz="2000" b="1" dirty="0"/>
              <a:t/>
            </a:r>
            <a:br>
              <a:rPr lang="en-US" altLang="en-US" sz="2000" b="1" dirty="0"/>
            </a:br>
            <a:endParaRPr lang="en-US" sz="2000" dirty="0"/>
          </a:p>
        </p:txBody>
      </p:sp>
      <p:sp>
        <p:nvSpPr>
          <p:cNvPr id="3" name="Content Placeholder 2"/>
          <p:cNvSpPr>
            <a:spLocks noGrp="1"/>
          </p:cNvSpPr>
          <p:nvPr>
            <p:ph idx="1"/>
          </p:nvPr>
        </p:nvSpPr>
        <p:spPr>
          <a:xfrm>
            <a:off x="1066800" y="2514600"/>
            <a:ext cx="6777317" cy="2934148"/>
          </a:xfrm>
        </p:spPr>
        <p:txBody>
          <a:bodyPr>
            <a:normAutofit/>
          </a:bodyPr>
          <a:lstStyle/>
          <a:p>
            <a:pPr marL="68580" indent="0">
              <a:buNone/>
            </a:pPr>
            <a:endParaRPr lang="en-US" altLang="en-US" sz="800" dirty="0"/>
          </a:p>
          <a:p>
            <a:pPr marL="68580" indent="0">
              <a:buNone/>
            </a:pPr>
            <a:endParaRPr lang="en-US" altLang="en-US" sz="800" dirty="0"/>
          </a:p>
          <a:p>
            <a:r>
              <a:rPr lang="en-US" altLang="en-US" dirty="0"/>
              <a:t>Our program’s survival and growth, in part, depends upon meeting financial goals.</a:t>
            </a:r>
          </a:p>
          <a:p>
            <a:pPr marL="68580" indent="0">
              <a:buNone/>
            </a:pPr>
            <a:endParaRPr lang="en-US" altLang="en-US" dirty="0"/>
          </a:p>
          <a:p>
            <a:r>
              <a:rPr lang="en-US" altLang="en-US" dirty="0"/>
              <a:t>LOC is about securing adequate funding for the costs of meeting client needs. </a:t>
            </a:r>
          </a:p>
        </p:txBody>
      </p:sp>
    </p:spTree>
    <p:extLst>
      <p:ext uri="{BB962C8B-B14F-4D97-AF65-F5344CB8AC3E}">
        <p14:creationId xmlns:p14="http://schemas.microsoft.com/office/powerpoint/2010/main" val="7028642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066800"/>
            <a:ext cx="7329544" cy="914400"/>
          </a:xfrm>
        </p:spPr>
        <p:txBody>
          <a:bodyPr>
            <a:normAutofit fontScale="90000"/>
          </a:bodyPr>
          <a:lstStyle/>
          <a:p>
            <a:r>
              <a:rPr lang="en-US" altLang="en-US" b="1" dirty="0"/>
              <a:t/>
            </a:r>
            <a:br>
              <a:rPr lang="en-US" altLang="en-US" b="1" dirty="0"/>
            </a:br>
            <a:r>
              <a:rPr lang="en-US" altLang="en-US" sz="3100" dirty="0"/>
              <a:t>Supervising requests for LOC extensions is important.</a:t>
            </a:r>
            <a:endParaRPr lang="en-US" sz="3100" dirty="0"/>
          </a:p>
        </p:txBody>
      </p:sp>
      <p:sp>
        <p:nvSpPr>
          <p:cNvPr id="3" name="Content Placeholder 2"/>
          <p:cNvSpPr>
            <a:spLocks noGrp="1"/>
          </p:cNvSpPr>
          <p:nvPr>
            <p:ph idx="1"/>
          </p:nvPr>
        </p:nvSpPr>
        <p:spPr>
          <a:xfrm>
            <a:off x="609600" y="1981200"/>
            <a:ext cx="7924800" cy="4495800"/>
          </a:xfrm>
        </p:spPr>
        <p:txBody>
          <a:bodyPr>
            <a:noAutofit/>
          </a:bodyPr>
          <a:lstStyle/>
          <a:p>
            <a:pPr marL="68580" indent="0">
              <a:buNone/>
            </a:pPr>
            <a:endParaRPr lang="en-US" altLang="en-US" sz="1600" b="1" dirty="0" smtClean="0"/>
          </a:p>
          <a:p>
            <a:r>
              <a:rPr lang="en-US" altLang="en-US" sz="1800" dirty="0" smtClean="0"/>
              <a:t>Create </a:t>
            </a:r>
            <a:r>
              <a:rPr lang="en-US" altLang="en-US" sz="1800" dirty="0"/>
              <a:t>a system for tracking due dates and staff compliance. </a:t>
            </a:r>
            <a:endParaRPr lang="en-US" altLang="en-US" sz="1800" dirty="0" smtClean="0"/>
          </a:p>
          <a:p>
            <a:pPr marL="68580" indent="0">
              <a:buNone/>
            </a:pPr>
            <a:endParaRPr lang="en-US" altLang="en-US" sz="1800" dirty="0" smtClean="0"/>
          </a:p>
          <a:p>
            <a:r>
              <a:rPr lang="en-US" altLang="en-US" sz="1800" dirty="0" smtClean="0"/>
              <a:t>Require </a:t>
            </a:r>
            <a:r>
              <a:rPr lang="en-US" altLang="en-US" sz="1800" dirty="0"/>
              <a:t>that the documentation be prepared prior to the due </a:t>
            </a:r>
            <a:r>
              <a:rPr lang="en-US" altLang="en-US" sz="1800" dirty="0" smtClean="0"/>
              <a:t>date.</a:t>
            </a:r>
          </a:p>
          <a:p>
            <a:pPr marL="68580" indent="0">
              <a:buNone/>
            </a:pPr>
            <a:endParaRPr lang="en-US" altLang="en-US" sz="1800" dirty="0"/>
          </a:p>
          <a:p>
            <a:r>
              <a:rPr lang="en-US" altLang="en-US" sz="1800" dirty="0" smtClean="0"/>
              <a:t>Have </a:t>
            </a:r>
            <a:r>
              <a:rPr lang="en-US" altLang="en-US" sz="1800" dirty="0"/>
              <a:t>a supervisor who knows the case review and sign off on the requests for LOC extension. </a:t>
            </a:r>
            <a:endParaRPr lang="en-US" altLang="en-US" sz="1800" dirty="0" smtClean="0"/>
          </a:p>
          <a:p>
            <a:pPr marL="68580" indent="0">
              <a:buNone/>
            </a:pPr>
            <a:endParaRPr lang="en-US" altLang="en-US" sz="1800" dirty="0" smtClean="0"/>
          </a:p>
          <a:p>
            <a:r>
              <a:rPr lang="en-US" altLang="en-US" sz="1800" dirty="0" smtClean="0"/>
              <a:t>This </a:t>
            </a:r>
            <a:r>
              <a:rPr lang="en-US" altLang="en-US" sz="1800" dirty="0"/>
              <a:t>should facilitate on-time submission of thorough and accurate documentation. </a:t>
            </a:r>
            <a:endParaRPr lang="en-US" altLang="en-US" sz="1800" dirty="0" smtClean="0"/>
          </a:p>
          <a:p>
            <a:pPr marL="68580" indent="0">
              <a:buNone/>
            </a:pPr>
            <a:endParaRPr lang="en-US" altLang="en-US" sz="1800" dirty="0" smtClean="0"/>
          </a:p>
          <a:p>
            <a:r>
              <a:rPr lang="en-US" altLang="en-US" sz="1800" dirty="0"/>
              <a:t>R</a:t>
            </a:r>
            <a:r>
              <a:rPr lang="en-US" altLang="en-US" sz="1800" dirty="0" smtClean="0"/>
              <a:t>equests </a:t>
            </a:r>
            <a:r>
              <a:rPr lang="en-US" altLang="en-US" sz="1800" dirty="0"/>
              <a:t>for extensions that </a:t>
            </a:r>
            <a:r>
              <a:rPr lang="en-US" altLang="en-US" sz="1800" dirty="0" smtClean="0"/>
              <a:t>underrepresent client needs are just as unhelpful as those that overstate </a:t>
            </a:r>
            <a:r>
              <a:rPr lang="en-US" altLang="en-US" sz="1800" dirty="0"/>
              <a:t>those needs</a:t>
            </a:r>
            <a:r>
              <a:rPr lang="en-US" altLang="en-US" sz="1800" dirty="0" smtClean="0"/>
              <a:t>.</a:t>
            </a:r>
            <a:endParaRPr lang="en-US" altLang="en-US" sz="1800" dirty="0"/>
          </a:p>
        </p:txBody>
      </p:sp>
    </p:spTree>
    <p:extLst>
      <p:ext uri="{BB962C8B-B14F-4D97-AF65-F5344CB8AC3E}">
        <p14:creationId xmlns:p14="http://schemas.microsoft.com/office/powerpoint/2010/main" val="420884487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27664"/>
            <a:ext cx="7458634" cy="877336"/>
          </a:xfrm>
        </p:spPr>
        <p:txBody>
          <a:bodyPr>
            <a:noAutofit/>
          </a:bodyPr>
          <a:lstStyle/>
          <a:p>
            <a:r>
              <a:rPr lang="en-US" altLang="en-US" sz="2800" b="1" dirty="0"/>
              <a:t/>
            </a:r>
            <a:br>
              <a:rPr lang="en-US" altLang="en-US" sz="2800" b="1" dirty="0"/>
            </a:br>
            <a:r>
              <a:rPr lang="en-US" altLang="en-US" sz="2800" dirty="0"/>
              <a:t>Be assertive about requesting an LOC extension.</a:t>
            </a:r>
            <a:endParaRPr lang="en-US" sz="2800" dirty="0"/>
          </a:p>
        </p:txBody>
      </p:sp>
      <p:sp>
        <p:nvSpPr>
          <p:cNvPr id="3" name="Content Placeholder 2"/>
          <p:cNvSpPr>
            <a:spLocks noGrp="1"/>
          </p:cNvSpPr>
          <p:nvPr>
            <p:ph idx="1"/>
          </p:nvPr>
        </p:nvSpPr>
        <p:spPr>
          <a:xfrm>
            <a:off x="609600" y="1981200"/>
            <a:ext cx="7315200" cy="3851429"/>
          </a:xfrm>
        </p:spPr>
        <p:txBody>
          <a:bodyPr>
            <a:normAutofit/>
          </a:bodyPr>
          <a:lstStyle/>
          <a:p>
            <a:pPr marL="68580" indent="0">
              <a:buNone/>
            </a:pPr>
            <a:endParaRPr lang="en-US" altLang="en-US" sz="900" b="1" dirty="0" smtClean="0"/>
          </a:p>
          <a:p>
            <a:r>
              <a:rPr lang="en-US" altLang="en-US" sz="1800" dirty="0" smtClean="0"/>
              <a:t>Your managers expect </a:t>
            </a:r>
            <a:r>
              <a:rPr lang="en-US" altLang="en-US" sz="1800" dirty="0"/>
              <a:t>there to be </a:t>
            </a:r>
            <a:r>
              <a:rPr lang="en-US" altLang="en-US" sz="1800" dirty="0" smtClean="0"/>
              <a:t>appeals. </a:t>
            </a:r>
          </a:p>
          <a:p>
            <a:pPr marL="68580" indent="0">
              <a:buNone/>
            </a:pPr>
            <a:endParaRPr lang="en-US" altLang="en-US" sz="800" dirty="0" smtClean="0"/>
          </a:p>
          <a:p>
            <a:r>
              <a:rPr lang="en-US" altLang="en-US" sz="1800" dirty="0" smtClean="0"/>
              <a:t>Appeals </a:t>
            </a:r>
            <a:r>
              <a:rPr lang="en-US" altLang="en-US" sz="1800" dirty="0"/>
              <a:t>are part of the </a:t>
            </a:r>
            <a:r>
              <a:rPr lang="en-US" altLang="en-US" sz="1800" dirty="0" smtClean="0"/>
              <a:t>dialog. </a:t>
            </a:r>
          </a:p>
          <a:p>
            <a:pPr marL="68580" indent="0">
              <a:buNone/>
            </a:pPr>
            <a:endParaRPr lang="en-US" altLang="en-US" sz="800" dirty="0" smtClean="0"/>
          </a:p>
          <a:p>
            <a:r>
              <a:rPr lang="en-US" altLang="en-US" sz="1800" dirty="0" smtClean="0"/>
              <a:t>Know </a:t>
            </a:r>
            <a:r>
              <a:rPr lang="en-US" altLang="en-US" sz="1800" dirty="0"/>
              <a:t>the LOC criteria and how the information on your </a:t>
            </a:r>
            <a:r>
              <a:rPr lang="en-US" altLang="en-US" sz="1800" dirty="0" smtClean="0"/>
              <a:t>documentation matches </a:t>
            </a:r>
            <a:r>
              <a:rPr lang="en-US" altLang="en-US" sz="1800" dirty="0"/>
              <a:t>those criteria. </a:t>
            </a:r>
            <a:endParaRPr lang="en-US" altLang="en-US" sz="1800" dirty="0" smtClean="0"/>
          </a:p>
          <a:p>
            <a:pPr marL="68580" indent="0">
              <a:buNone/>
            </a:pPr>
            <a:endParaRPr lang="en-US" altLang="en-US" sz="800" dirty="0" smtClean="0"/>
          </a:p>
          <a:p>
            <a:r>
              <a:rPr lang="en-US" altLang="en-US" sz="1800" dirty="0" smtClean="0"/>
              <a:t>Between </a:t>
            </a:r>
            <a:r>
              <a:rPr lang="en-US" altLang="en-US" sz="1800" dirty="0"/>
              <a:t>LOC reviews </a:t>
            </a:r>
            <a:r>
              <a:rPr lang="en-US" altLang="en-US" sz="1800" dirty="0" smtClean="0"/>
              <a:t>consumer needs </a:t>
            </a:r>
            <a:r>
              <a:rPr lang="en-US" altLang="en-US" sz="1800" dirty="0"/>
              <a:t>may vary </a:t>
            </a:r>
            <a:r>
              <a:rPr lang="en-US" altLang="en-US" sz="1800" dirty="0" smtClean="0"/>
              <a:t>dramatically</a:t>
            </a:r>
            <a:r>
              <a:rPr lang="en-US" altLang="en-US" sz="1800" dirty="0"/>
              <a:t>, perhaps due to a new </a:t>
            </a:r>
            <a:r>
              <a:rPr lang="en-US" altLang="en-US" sz="1800" dirty="0" smtClean="0"/>
              <a:t>trauma.</a:t>
            </a:r>
          </a:p>
          <a:p>
            <a:pPr marL="68580" indent="0">
              <a:buNone/>
            </a:pPr>
            <a:endParaRPr lang="en-US" altLang="en-US" sz="800" dirty="0" smtClean="0"/>
          </a:p>
          <a:p>
            <a:r>
              <a:rPr lang="en-US" altLang="en-US" sz="1800" dirty="0"/>
              <a:t>A</a:t>
            </a:r>
            <a:r>
              <a:rPr lang="en-US" altLang="en-US" sz="1800" dirty="0" smtClean="0"/>
              <a:t> </a:t>
            </a:r>
            <a:r>
              <a:rPr lang="en-US" altLang="en-US" sz="1800" dirty="0"/>
              <a:t>successful appeal can make the needed adjustment in </a:t>
            </a:r>
            <a:r>
              <a:rPr lang="en-US" altLang="en-US" sz="1800" dirty="0" smtClean="0"/>
              <a:t>services.</a:t>
            </a:r>
          </a:p>
        </p:txBody>
      </p:sp>
    </p:spTree>
    <p:extLst>
      <p:ext uri="{BB962C8B-B14F-4D97-AF65-F5344CB8AC3E}">
        <p14:creationId xmlns:p14="http://schemas.microsoft.com/office/powerpoint/2010/main" val="34238661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27664"/>
            <a:ext cx="7458634" cy="648736"/>
          </a:xfrm>
        </p:spPr>
        <p:txBody>
          <a:bodyPr>
            <a:normAutofit fontScale="90000"/>
          </a:bodyPr>
          <a:lstStyle/>
          <a:p>
            <a:r>
              <a:rPr lang="en-US" altLang="en-US" b="1" dirty="0"/>
              <a:t/>
            </a:r>
            <a:br>
              <a:rPr lang="en-US" altLang="en-US" b="1" dirty="0"/>
            </a:br>
            <a:r>
              <a:rPr lang="en-US" altLang="en-US" sz="3100" dirty="0"/>
              <a:t>Cultivate helpful attitudes about LOC.</a:t>
            </a:r>
            <a:endParaRPr lang="en-US" sz="3100" dirty="0"/>
          </a:p>
        </p:txBody>
      </p:sp>
      <p:sp>
        <p:nvSpPr>
          <p:cNvPr id="3" name="Content Placeholder 2"/>
          <p:cNvSpPr>
            <a:spLocks noGrp="1"/>
          </p:cNvSpPr>
          <p:nvPr>
            <p:ph idx="1"/>
          </p:nvPr>
        </p:nvSpPr>
        <p:spPr>
          <a:xfrm>
            <a:off x="533400" y="1752600"/>
            <a:ext cx="8001000" cy="4724400"/>
          </a:xfrm>
        </p:spPr>
        <p:txBody>
          <a:bodyPr>
            <a:normAutofit/>
          </a:bodyPr>
          <a:lstStyle/>
          <a:p>
            <a:r>
              <a:rPr lang="en-US" altLang="en-US" sz="1900" dirty="0" smtClean="0"/>
              <a:t>CBT has taught </a:t>
            </a:r>
            <a:r>
              <a:rPr lang="en-US" altLang="en-US" sz="1900" dirty="0"/>
              <a:t>us that </a:t>
            </a:r>
            <a:r>
              <a:rPr lang="en-US" altLang="en-US" sz="1900" dirty="0" smtClean="0"/>
              <a:t>self</a:t>
            </a:r>
            <a:r>
              <a:rPr lang="en-US" altLang="en-US" sz="1900" dirty="0"/>
              <a:t>-defeating emotions and behaviors most often originate with self-defeating attitudes and beliefs. </a:t>
            </a:r>
            <a:endParaRPr lang="en-US" altLang="en-US" sz="1900" dirty="0" smtClean="0"/>
          </a:p>
          <a:p>
            <a:pPr marL="68580" indent="0">
              <a:buNone/>
            </a:pPr>
            <a:endParaRPr lang="en-US" altLang="en-US" sz="1900" dirty="0"/>
          </a:p>
          <a:p>
            <a:pPr lvl="1">
              <a:buFont typeface="Wingdings" charset="2"/>
              <a:buChar char="Ø"/>
            </a:pPr>
            <a:r>
              <a:rPr lang="en-US" altLang="en-US" sz="1900" dirty="0"/>
              <a:t>For example, it is not helpful to believe that reduced LOC is a “punishment” for success. </a:t>
            </a:r>
            <a:endParaRPr lang="en-US" altLang="en-US" sz="1900" dirty="0" smtClean="0"/>
          </a:p>
          <a:p>
            <a:pPr marL="365760" lvl="1" indent="0">
              <a:buNone/>
            </a:pPr>
            <a:endParaRPr lang="en-US" altLang="en-US" sz="1900" dirty="0"/>
          </a:p>
          <a:p>
            <a:pPr lvl="1">
              <a:buFont typeface="Wingdings" charset="2"/>
              <a:buChar char="Ø"/>
            </a:pPr>
            <a:r>
              <a:rPr lang="en-US" altLang="en-US" sz="1900" dirty="0"/>
              <a:t>To the contrary, it is like your family doctor who helps you through an </a:t>
            </a:r>
            <a:r>
              <a:rPr lang="en-US" altLang="en-US" sz="1900" dirty="0" smtClean="0"/>
              <a:t>illness or injury.</a:t>
            </a:r>
          </a:p>
          <a:p>
            <a:pPr marL="365760" lvl="1" indent="0">
              <a:buNone/>
            </a:pPr>
            <a:endParaRPr lang="en-US" altLang="en-US" sz="1900" dirty="0" smtClean="0"/>
          </a:p>
          <a:p>
            <a:pPr lvl="1">
              <a:buFont typeface="Wingdings" charset="2"/>
              <a:buChar char="Ø"/>
            </a:pPr>
            <a:r>
              <a:rPr lang="en-US" altLang="en-US" sz="1900" dirty="0"/>
              <a:t>A</a:t>
            </a:r>
            <a:r>
              <a:rPr lang="en-US" altLang="en-US" sz="1900" dirty="0" smtClean="0"/>
              <a:t>s </a:t>
            </a:r>
            <a:r>
              <a:rPr lang="en-US" altLang="en-US" sz="1900" dirty="0"/>
              <a:t>a consequence, you are not scheduled for another appointment. </a:t>
            </a:r>
            <a:endParaRPr lang="en-US" altLang="en-US" sz="1900" dirty="0" smtClean="0"/>
          </a:p>
          <a:p>
            <a:pPr marL="68580" indent="0">
              <a:buNone/>
            </a:pPr>
            <a:endParaRPr lang="en-US" altLang="en-US" sz="1900" dirty="0"/>
          </a:p>
          <a:p>
            <a:r>
              <a:rPr lang="en-US" altLang="en-US" sz="1900" dirty="0"/>
              <a:t>What is new is </a:t>
            </a:r>
            <a:r>
              <a:rPr lang="en-US" altLang="en-US" sz="1900" dirty="0" smtClean="0"/>
              <a:t>that funding </a:t>
            </a:r>
            <a:r>
              <a:rPr lang="en-US" altLang="en-US" sz="1900" dirty="0"/>
              <a:t>is </a:t>
            </a:r>
            <a:r>
              <a:rPr lang="en-US" altLang="en-US" sz="1900" dirty="0" smtClean="0"/>
              <a:t>now proportional </a:t>
            </a:r>
            <a:r>
              <a:rPr lang="en-US" altLang="en-US" sz="1900" dirty="0"/>
              <a:t>to the cost of meeting </a:t>
            </a:r>
            <a:r>
              <a:rPr lang="en-US" altLang="en-US" sz="1900" dirty="0" smtClean="0"/>
              <a:t>client </a:t>
            </a:r>
            <a:r>
              <a:rPr lang="en-US" altLang="en-US" sz="1900" dirty="0"/>
              <a:t>needs. </a:t>
            </a:r>
            <a:endParaRPr lang="en-US" altLang="en-US" sz="1900" b="1" dirty="0"/>
          </a:p>
          <a:p>
            <a:pPr marL="68580" indent="0">
              <a:buNone/>
            </a:pPr>
            <a:endParaRPr lang="en-US" altLang="en-US" dirty="0"/>
          </a:p>
          <a:p>
            <a:endParaRPr lang="en-US" dirty="0"/>
          </a:p>
        </p:txBody>
      </p:sp>
    </p:spTree>
    <p:extLst>
      <p:ext uri="{BB962C8B-B14F-4D97-AF65-F5344CB8AC3E}">
        <p14:creationId xmlns:p14="http://schemas.microsoft.com/office/powerpoint/2010/main" val="41343007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temp\Content.Outlook\SNE28519\frederickdouglass37777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1524000"/>
            <a:ext cx="59055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329707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134863812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6800" y="762000"/>
            <a:ext cx="7024744" cy="2133600"/>
          </a:xfrm>
        </p:spPr>
        <p:txBody>
          <a:bodyPr>
            <a:normAutofit/>
          </a:bodyPr>
          <a:lstStyle/>
          <a:p>
            <a:r>
              <a:rPr lang="en-US" sz="2800" dirty="0" smtClean="0"/>
              <a:t>The current Oregon List of Prioritized Diagnoses can by found at the following location:</a:t>
            </a:r>
            <a:endParaRPr lang="en-US" sz="2800" dirty="0"/>
          </a:p>
        </p:txBody>
      </p:sp>
      <p:sp>
        <p:nvSpPr>
          <p:cNvPr id="4" name="Content Placeholder 3"/>
          <p:cNvSpPr>
            <a:spLocks noGrp="1"/>
          </p:cNvSpPr>
          <p:nvPr>
            <p:ph idx="1"/>
          </p:nvPr>
        </p:nvSpPr>
        <p:spPr>
          <a:xfrm>
            <a:off x="1043492" y="3505200"/>
            <a:ext cx="6777317" cy="2327429"/>
          </a:xfrm>
        </p:spPr>
        <p:txBody>
          <a:bodyPr/>
          <a:lstStyle/>
          <a:p>
            <a:r>
              <a:rPr lang="en-US" sz="2800" dirty="0">
                <a:hlinkClick r:id="rId2"/>
              </a:rPr>
              <a:t>http://www.oregon.gov/oha/herc/Pages/PrioritizedList.aspx</a:t>
            </a:r>
            <a:endParaRPr lang="en-US" sz="2800" dirty="0"/>
          </a:p>
          <a:p>
            <a:endParaRPr lang="en-US" dirty="0"/>
          </a:p>
        </p:txBody>
      </p:sp>
    </p:spTree>
    <p:extLst>
      <p:ext uri="{BB962C8B-B14F-4D97-AF65-F5344CB8AC3E}">
        <p14:creationId xmlns:p14="http://schemas.microsoft.com/office/powerpoint/2010/main" val="10411178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Levels of Care?</a:t>
            </a:r>
            <a:endParaRPr lang="en-US" dirty="0"/>
          </a:p>
        </p:txBody>
      </p:sp>
      <p:sp>
        <p:nvSpPr>
          <p:cNvPr id="3" name="Content Placeholder 2"/>
          <p:cNvSpPr>
            <a:spLocks noGrp="1"/>
          </p:cNvSpPr>
          <p:nvPr>
            <p:ph idx="1"/>
          </p:nvPr>
        </p:nvSpPr>
        <p:spPr/>
        <p:txBody>
          <a:bodyPr>
            <a:normAutofit lnSpcReduction="10000"/>
          </a:bodyPr>
          <a:lstStyle/>
          <a:p>
            <a:pPr marL="68580" indent="0">
              <a:buNone/>
            </a:pPr>
            <a:r>
              <a:rPr lang="en-US" altLang="en-US" dirty="0"/>
              <a:t>The </a:t>
            </a:r>
            <a:r>
              <a:rPr lang="en-US" altLang="en-US" dirty="0" smtClean="0"/>
              <a:t>intent </a:t>
            </a:r>
            <a:r>
              <a:rPr lang="en-US" altLang="en-US" dirty="0"/>
              <a:t>of a Level of </a:t>
            </a:r>
            <a:r>
              <a:rPr lang="en-US" altLang="en-US" dirty="0" smtClean="0"/>
              <a:t>Care authorization </a:t>
            </a:r>
            <a:r>
              <a:rPr lang="en-US" altLang="en-US" dirty="0"/>
              <a:t>and utilization </a:t>
            </a:r>
            <a:r>
              <a:rPr lang="en-US" altLang="en-US" dirty="0" smtClean="0"/>
              <a:t>management system is to:</a:t>
            </a:r>
          </a:p>
          <a:p>
            <a:pPr marL="68580" indent="0">
              <a:buNone/>
            </a:pPr>
            <a:endParaRPr lang="en-US" altLang="en-US" sz="800" dirty="0" smtClean="0"/>
          </a:p>
          <a:p>
            <a:r>
              <a:rPr lang="en-US" altLang="en-US" dirty="0"/>
              <a:t>E</a:t>
            </a:r>
            <a:r>
              <a:rPr lang="en-US" altLang="en-US" dirty="0" smtClean="0"/>
              <a:t>ngage YCCO members in </a:t>
            </a:r>
            <a:r>
              <a:rPr lang="en-US" altLang="en-US" dirty="0"/>
              <a:t>services </a:t>
            </a:r>
            <a:r>
              <a:rPr lang="en-US" altLang="en-US" dirty="0" smtClean="0"/>
              <a:t>that are appropriate </a:t>
            </a:r>
            <a:r>
              <a:rPr lang="en-US" altLang="en-US" dirty="0"/>
              <a:t>to their </a:t>
            </a:r>
            <a:r>
              <a:rPr lang="en-US" altLang="en-US" dirty="0" smtClean="0"/>
              <a:t>needs.</a:t>
            </a:r>
          </a:p>
          <a:p>
            <a:pPr marL="68580" indent="0">
              <a:buNone/>
            </a:pPr>
            <a:endParaRPr lang="en-US" altLang="en-US" sz="800" dirty="0" smtClean="0"/>
          </a:p>
          <a:p>
            <a:r>
              <a:rPr lang="en-US" altLang="en-US" dirty="0"/>
              <a:t>R</a:t>
            </a:r>
            <a:r>
              <a:rPr lang="en-US" altLang="en-US" dirty="0" smtClean="0"/>
              <a:t>etain </a:t>
            </a:r>
            <a:r>
              <a:rPr lang="en-US" altLang="en-US" dirty="0"/>
              <a:t>them in services that </a:t>
            </a:r>
            <a:r>
              <a:rPr lang="en-US" altLang="en-US" dirty="0" smtClean="0"/>
              <a:t>help meet their </a:t>
            </a:r>
            <a:r>
              <a:rPr lang="en-US" altLang="en-US" dirty="0"/>
              <a:t>recovery/resiliency </a:t>
            </a:r>
            <a:r>
              <a:rPr lang="en-US" altLang="en-US" dirty="0" smtClean="0"/>
              <a:t>goals. </a:t>
            </a:r>
          </a:p>
          <a:p>
            <a:pPr marL="68580" indent="0">
              <a:buNone/>
            </a:pPr>
            <a:endParaRPr lang="en-US" altLang="en-US" sz="800" dirty="0" smtClean="0"/>
          </a:p>
          <a:p>
            <a:r>
              <a:rPr lang="en-US" altLang="en-US" dirty="0"/>
              <a:t>A</a:t>
            </a:r>
            <a:r>
              <a:rPr lang="en-US" altLang="en-US" dirty="0" smtClean="0"/>
              <a:t>ssure th</a:t>
            </a:r>
            <a:r>
              <a:rPr lang="en-US" altLang="en-US" dirty="0"/>
              <a:t>e</a:t>
            </a:r>
            <a:r>
              <a:rPr lang="en-US" altLang="en-US" dirty="0" smtClean="0"/>
              <a:t> system of care properly serves all populations that enter into services.</a:t>
            </a:r>
            <a:endParaRPr lang="en-US" altLang="en-US" b="1" i="1" dirty="0"/>
          </a:p>
          <a:p>
            <a:endParaRPr lang="en-US" dirty="0"/>
          </a:p>
        </p:txBody>
      </p:sp>
    </p:spTree>
    <p:extLst>
      <p:ext uri="{BB962C8B-B14F-4D97-AF65-F5344CB8AC3E}">
        <p14:creationId xmlns:p14="http://schemas.microsoft.com/office/powerpoint/2010/main" val="393671856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496336"/>
          </a:xfrm>
        </p:spPr>
        <p:txBody>
          <a:bodyPr>
            <a:normAutofit fontScale="90000"/>
          </a:bodyPr>
          <a:lstStyle/>
          <a:p>
            <a:pPr algn="ctr"/>
            <a:r>
              <a:rPr lang="en-US" dirty="0" smtClean="0"/>
              <a:t>Acronyms:</a:t>
            </a:r>
            <a:endParaRPr lang="en-US" dirty="0"/>
          </a:p>
        </p:txBody>
      </p:sp>
      <p:sp>
        <p:nvSpPr>
          <p:cNvPr id="3" name="Content Placeholder 2"/>
          <p:cNvSpPr>
            <a:spLocks noGrp="1"/>
          </p:cNvSpPr>
          <p:nvPr>
            <p:ph idx="1"/>
          </p:nvPr>
        </p:nvSpPr>
        <p:spPr>
          <a:xfrm>
            <a:off x="609600" y="1447800"/>
            <a:ext cx="8001000" cy="5181600"/>
          </a:xfrm>
        </p:spPr>
        <p:txBody>
          <a:bodyPr>
            <a:noAutofit/>
          </a:bodyPr>
          <a:lstStyle/>
          <a:p>
            <a:r>
              <a:rPr lang="en-US" sz="1600" dirty="0"/>
              <a:t>Chehalem Youth and Family Services (CYFS</a:t>
            </a:r>
            <a:r>
              <a:rPr lang="en-US" sz="1600" dirty="0" smtClean="0"/>
              <a:t>)</a:t>
            </a:r>
          </a:p>
          <a:p>
            <a:r>
              <a:rPr lang="en-US" sz="1600" dirty="0" smtClean="0"/>
              <a:t>Lutheran </a:t>
            </a:r>
            <a:r>
              <a:rPr lang="en-US" sz="1600" dirty="0"/>
              <a:t>Community Services North West (</a:t>
            </a:r>
            <a:r>
              <a:rPr lang="en-US" sz="1600" dirty="0" smtClean="0"/>
              <a:t>LCSNW)</a:t>
            </a:r>
          </a:p>
          <a:p>
            <a:r>
              <a:rPr lang="en-US" sz="1600" dirty="0"/>
              <a:t>Licensed Medical Professional (LMP</a:t>
            </a:r>
            <a:r>
              <a:rPr lang="en-US" sz="1600" dirty="0" smtClean="0"/>
              <a:t>)</a:t>
            </a:r>
          </a:p>
          <a:p>
            <a:r>
              <a:rPr lang="en-US" sz="1600" dirty="0" smtClean="0"/>
              <a:t>Medication, Monitoring, Administration, and Training Services Program (MMATS)</a:t>
            </a:r>
          </a:p>
          <a:p>
            <a:r>
              <a:rPr lang="en-US" sz="1600" dirty="0" smtClean="0"/>
              <a:t>Community Support Services (CSS)</a:t>
            </a:r>
            <a:endParaRPr lang="en-US" sz="1600" dirty="0"/>
          </a:p>
          <a:p>
            <a:r>
              <a:rPr lang="en-US" sz="1600" dirty="0"/>
              <a:t> </a:t>
            </a:r>
            <a:r>
              <a:rPr lang="en-US" sz="1600" dirty="0" smtClean="0"/>
              <a:t>Early Support and Assessment Alliance (EASA)</a:t>
            </a:r>
          </a:p>
          <a:p>
            <a:r>
              <a:rPr lang="en-US" sz="1600" dirty="0" smtClean="0"/>
              <a:t>Assertive Community Treatment (ACT)</a:t>
            </a:r>
          </a:p>
          <a:p>
            <a:r>
              <a:rPr lang="en-US" sz="1600" dirty="0" smtClean="0"/>
              <a:t>Supportive Employment (SE)</a:t>
            </a:r>
          </a:p>
          <a:p>
            <a:r>
              <a:rPr lang="en-US" sz="1600" dirty="0" smtClean="0"/>
              <a:t>Supportive Housing (SH)</a:t>
            </a:r>
          </a:p>
          <a:p>
            <a:pPr lvl="0"/>
            <a:r>
              <a:rPr lang="en-US" sz="1600" dirty="0"/>
              <a:t>Psychosocial Rehabilitation Services (PSR)</a:t>
            </a:r>
          </a:p>
          <a:p>
            <a:r>
              <a:rPr lang="en-US" sz="1600" dirty="0" smtClean="0"/>
              <a:t>Dialectical Behavioral Therapy (DBT)</a:t>
            </a:r>
          </a:p>
          <a:p>
            <a:r>
              <a:rPr lang="en-US" sz="1600" dirty="0"/>
              <a:t>Collaborative Assessment and Management of Suicidality (</a:t>
            </a:r>
            <a:r>
              <a:rPr lang="en-US" sz="1600" dirty="0" smtClean="0"/>
              <a:t>CAMS)</a:t>
            </a:r>
          </a:p>
          <a:p>
            <a:r>
              <a:rPr lang="en-US" sz="1600" dirty="0" smtClean="0"/>
              <a:t>Court </a:t>
            </a:r>
            <a:r>
              <a:rPr lang="en-US" sz="1600" dirty="0"/>
              <a:t>Coordinated Services (CCS</a:t>
            </a:r>
            <a:r>
              <a:rPr lang="en-US" sz="1600" dirty="0" smtClean="0"/>
              <a:t>)</a:t>
            </a:r>
          </a:p>
          <a:p>
            <a:r>
              <a:rPr lang="en-US" sz="1600" dirty="0"/>
              <a:t>Child &amp; Adolescent Service Intensity Instrument </a:t>
            </a:r>
            <a:r>
              <a:rPr lang="en-US" sz="1600" dirty="0" smtClean="0"/>
              <a:t>(CASII)</a:t>
            </a:r>
          </a:p>
          <a:p>
            <a:r>
              <a:rPr lang="en-US" sz="1600" dirty="0"/>
              <a:t>Early Childhood Service Intensity Instrument (ECSII</a:t>
            </a:r>
            <a:r>
              <a:rPr lang="en-US" sz="1600" dirty="0" smtClean="0"/>
              <a:t>)</a:t>
            </a:r>
          </a:p>
          <a:p>
            <a:r>
              <a:rPr lang="en-US" sz="1600" dirty="0"/>
              <a:t>Intensive Community-based Treatment and Support Services (ICTS</a:t>
            </a:r>
            <a:r>
              <a:rPr lang="en-US" sz="1600" dirty="0" smtClean="0"/>
              <a:t>)</a:t>
            </a:r>
            <a:endParaRPr lang="en-US" sz="1600" dirty="0"/>
          </a:p>
        </p:txBody>
      </p:sp>
    </p:spTree>
    <p:extLst>
      <p:ext uri="{BB962C8B-B14F-4D97-AF65-F5344CB8AC3E}">
        <p14:creationId xmlns:p14="http://schemas.microsoft.com/office/powerpoint/2010/main" val="30013134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Levels of Care? </a:t>
            </a:r>
            <a:r>
              <a:rPr lang="en-US" sz="2000" dirty="0" smtClean="0"/>
              <a:t>(continued) </a:t>
            </a:r>
            <a:endParaRPr lang="en-US" sz="2000" dirty="0"/>
          </a:p>
        </p:txBody>
      </p:sp>
      <p:sp>
        <p:nvSpPr>
          <p:cNvPr id="3" name="Content Placeholder 2"/>
          <p:cNvSpPr>
            <a:spLocks noGrp="1"/>
          </p:cNvSpPr>
          <p:nvPr>
            <p:ph idx="1"/>
          </p:nvPr>
        </p:nvSpPr>
        <p:spPr/>
        <p:txBody>
          <a:bodyPr>
            <a:normAutofit/>
          </a:bodyPr>
          <a:lstStyle/>
          <a:p>
            <a:r>
              <a:rPr lang="en-US" altLang="en-US" dirty="0"/>
              <a:t>I</a:t>
            </a:r>
            <a:r>
              <a:rPr lang="en-US" altLang="en-US" dirty="0" smtClean="0"/>
              <a:t>mprove </a:t>
            </a:r>
            <a:r>
              <a:rPr lang="en-US" altLang="en-US" dirty="0"/>
              <a:t>health care for </a:t>
            </a:r>
            <a:r>
              <a:rPr lang="en-US" altLang="en-US" dirty="0" smtClean="0"/>
              <a:t>YCCO members </a:t>
            </a:r>
            <a:r>
              <a:rPr lang="en-US" altLang="en-US" dirty="0"/>
              <a:t>with mental </a:t>
            </a:r>
            <a:r>
              <a:rPr lang="en-US" altLang="en-US" dirty="0" smtClean="0"/>
              <a:t>illnesses.</a:t>
            </a:r>
          </a:p>
          <a:p>
            <a:pPr marL="68580" indent="0">
              <a:buNone/>
            </a:pPr>
            <a:endParaRPr lang="en-US" altLang="en-US" sz="800" dirty="0"/>
          </a:p>
          <a:p>
            <a:r>
              <a:rPr lang="en-US" altLang="en-US" dirty="0"/>
              <a:t>I</a:t>
            </a:r>
            <a:r>
              <a:rPr lang="en-US" altLang="en-US" dirty="0" smtClean="0"/>
              <a:t>mprove </a:t>
            </a:r>
            <a:r>
              <a:rPr lang="en-US" altLang="en-US" dirty="0"/>
              <a:t>access for </a:t>
            </a:r>
            <a:r>
              <a:rPr lang="en-US" altLang="en-US" dirty="0" smtClean="0"/>
              <a:t>YCCO members </a:t>
            </a:r>
            <a:r>
              <a:rPr lang="en-US" altLang="en-US" dirty="0"/>
              <a:t>with less serious </a:t>
            </a:r>
            <a:r>
              <a:rPr lang="en-US" altLang="en-US" dirty="0" smtClean="0"/>
              <a:t>mental health needs.</a:t>
            </a:r>
          </a:p>
          <a:p>
            <a:pPr marL="68580" indent="0">
              <a:buNone/>
            </a:pPr>
            <a:endParaRPr lang="en-US" altLang="en-US" sz="800" dirty="0" smtClean="0"/>
          </a:p>
          <a:p>
            <a:r>
              <a:rPr lang="en-US" altLang="en-US" dirty="0"/>
              <a:t>E</a:t>
            </a:r>
            <a:r>
              <a:rPr lang="en-US" altLang="en-US" dirty="0" smtClean="0"/>
              <a:t>stablish a </a:t>
            </a:r>
            <a:r>
              <a:rPr lang="en-US" altLang="en-US" dirty="0"/>
              <a:t>strong </a:t>
            </a:r>
            <a:r>
              <a:rPr lang="en-US" altLang="en-US" dirty="0" smtClean="0"/>
              <a:t>utilization </a:t>
            </a:r>
            <a:r>
              <a:rPr lang="en-US" altLang="en-US" dirty="0"/>
              <a:t>system to </a:t>
            </a:r>
            <a:r>
              <a:rPr lang="en-US" altLang="en-US" dirty="0" smtClean="0"/>
              <a:t>assure </a:t>
            </a:r>
            <a:r>
              <a:rPr lang="en-US" altLang="en-US" dirty="0"/>
              <a:t>match of resources to </a:t>
            </a:r>
            <a:r>
              <a:rPr lang="en-US" altLang="en-US" dirty="0" smtClean="0"/>
              <a:t>needs.</a:t>
            </a:r>
          </a:p>
          <a:p>
            <a:pPr marL="68580" indent="0">
              <a:buNone/>
            </a:pPr>
            <a:endParaRPr lang="en-US" altLang="en-US" sz="800" dirty="0"/>
          </a:p>
          <a:p>
            <a:r>
              <a:rPr lang="en-US" dirty="0"/>
              <a:t>S</a:t>
            </a:r>
            <a:r>
              <a:rPr lang="en-US" dirty="0" smtClean="0"/>
              <a:t>tandardize </a:t>
            </a:r>
            <a:r>
              <a:rPr lang="en-US" dirty="0"/>
              <a:t>care management</a:t>
            </a:r>
            <a:r>
              <a:rPr lang="en-US" dirty="0" smtClean="0"/>
              <a:t>.</a:t>
            </a:r>
            <a:endParaRPr lang="en-US" dirty="0"/>
          </a:p>
        </p:txBody>
      </p:sp>
    </p:spTree>
    <p:extLst>
      <p:ext uri="{BB962C8B-B14F-4D97-AF65-F5344CB8AC3E}">
        <p14:creationId xmlns:p14="http://schemas.microsoft.com/office/powerpoint/2010/main" val="24332332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Levels of Care? </a:t>
            </a:r>
            <a:r>
              <a:rPr lang="en-US" sz="2000" dirty="0" smtClean="0"/>
              <a:t>(continued)</a:t>
            </a:r>
            <a:r>
              <a:rPr lang="en-US" dirty="0" smtClean="0"/>
              <a:t>	</a:t>
            </a:r>
            <a:endParaRPr lang="en-US" dirty="0"/>
          </a:p>
        </p:txBody>
      </p:sp>
      <p:sp>
        <p:nvSpPr>
          <p:cNvPr id="3" name="Content Placeholder 2"/>
          <p:cNvSpPr>
            <a:spLocks noGrp="1"/>
          </p:cNvSpPr>
          <p:nvPr>
            <p:ph idx="1"/>
          </p:nvPr>
        </p:nvSpPr>
        <p:spPr/>
        <p:txBody>
          <a:bodyPr>
            <a:normAutofit/>
          </a:bodyPr>
          <a:lstStyle/>
          <a:p>
            <a:r>
              <a:rPr lang="en-US" altLang="en-US" dirty="0" smtClean="0"/>
              <a:t>Assure YCCO members reasonably can </a:t>
            </a:r>
            <a:r>
              <a:rPr lang="en-US" altLang="en-US" dirty="0"/>
              <a:t>expect </a:t>
            </a:r>
            <a:r>
              <a:rPr lang="en-US" altLang="en-US" dirty="0" smtClean="0"/>
              <a:t>similar </a:t>
            </a:r>
            <a:r>
              <a:rPr lang="en-US" altLang="en-US" dirty="0"/>
              <a:t>services in kind and amount for similar </a:t>
            </a:r>
            <a:r>
              <a:rPr lang="en-US" altLang="en-US" dirty="0" smtClean="0"/>
              <a:t>needs.</a:t>
            </a:r>
          </a:p>
          <a:p>
            <a:pPr marL="68580" indent="0">
              <a:buNone/>
            </a:pPr>
            <a:endParaRPr lang="en-US" altLang="en-US" sz="800" dirty="0" smtClean="0"/>
          </a:p>
          <a:p>
            <a:r>
              <a:rPr lang="en-US" altLang="en-US" dirty="0"/>
              <a:t>A</a:t>
            </a:r>
            <a:r>
              <a:rPr lang="en-US" altLang="en-US" dirty="0" smtClean="0"/>
              <a:t>ssure services </a:t>
            </a:r>
            <a:r>
              <a:rPr lang="en-US" altLang="en-US" dirty="0"/>
              <a:t>are accessible and available throughout </a:t>
            </a:r>
            <a:r>
              <a:rPr lang="en-US" altLang="en-US" dirty="0" smtClean="0"/>
              <a:t>Yamhill County </a:t>
            </a:r>
            <a:r>
              <a:rPr lang="en-US" altLang="en-US" dirty="0"/>
              <a:t>without </a:t>
            </a:r>
            <a:r>
              <a:rPr lang="en-US" altLang="en-US" dirty="0" smtClean="0"/>
              <a:t>structural barriers </a:t>
            </a:r>
            <a:r>
              <a:rPr lang="en-US" altLang="en-US" dirty="0"/>
              <a:t>to appropriate services for </a:t>
            </a:r>
            <a:r>
              <a:rPr lang="en-US" altLang="en-US" dirty="0" smtClean="0"/>
              <a:t>YCCO members.</a:t>
            </a:r>
            <a:endParaRPr lang="en-US" altLang="en-US" dirty="0"/>
          </a:p>
          <a:p>
            <a:endParaRPr lang="en-US" altLang="en-US" dirty="0"/>
          </a:p>
        </p:txBody>
      </p:sp>
    </p:spTree>
    <p:extLst>
      <p:ext uri="{BB962C8B-B14F-4D97-AF65-F5344CB8AC3E}">
        <p14:creationId xmlns:p14="http://schemas.microsoft.com/office/powerpoint/2010/main" val="3030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838200"/>
            <a:ext cx="7024744" cy="762000"/>
          </a:xfrm>
        </p:spPr>
        <p:txBody>
          <a:bodyPr>
            <a:normAutofit/>
          </a:bodyPr>
          <a:lstStyle/>
          <a:p>
            <a:r>
              <a:rPr lang="en-US" dirty="0" smtClean="0"/>
              <a:t>Why Levels of Care? </a:t>
            </a:r>
            <a:r>
              <a:rPr lang="en-US" sz="2000" dirty="0" smtClean="0"/>
              <a:t>(continued)</a:t>
            </a:r>
            <a:endParaRPr lang="en-US" sz="2000" dirty="0"/>
          </a:p>
        </p:txBody>
      </p:sp>
      <p:sp>
        <p:nvSpPr>
          <p:cNvPr id="3" name="Content Placeholder 2"/>
          <p:cNvSpPr>
            <a:spLocks noGrp="1"/>
          </p:cNvSpPr>
          <p:nvPr>
            <p:ph idx="1"/>
          </p:nvPr>
        </p:nvSpPr>
        <p:spPr>
          <a:xfrm>
            <a:off x="762000" y="1676400"/>
            <a:ext cx="7543800" cy="4572000"/>
          </a:xfrm>
        </p:spPr>
        <p:txBody>
          <a:bodyPr>
            <a:normAutofit/>
          </a:bodyPr>
          <a:lstStyle/>
          <a:p>
            <a:r>
              <a:rPr lang="en-US" altLang="en-US" dirty="0"/>
              <a:t>A</a:t>
            </a:r>
            <a:r>
              <a:rPr lang="en-US" altLang="en-US" dirty="0" smtClean="0"/>
              <a:t>lign service demand with service capacity </a:t>
            </a:r>
            <a:r>
              <a:rPr lang="en-US" altLang="en-US" dirty="0"/>
              <a:t>and manage financial </a:t>
            </a:r>
            <a:r>
              <a:rPr lang="en-US" altLang="en-US" dirty="0" smtClean="0"/>
              <a:t>risk. </a:t>
            </a:r>
          </a:p>
          <a:p>
            <a:pPr marL="68580" indent="0">
              <a:buNone/>
            </a:pPr>
            <a:endParaRPr lang="en-US" altLang="en-US" sz="800" dirty="0"/>
          </a:p>
          <a:p>
            <a:pPr marL="342900" lvl="1"/>
            <a:r>
              <a:rPr lang="en-US" altLang="en-US" sz="2400" dirty="0"/>
              <a:t>D</a:t>
            </a:r>
            <a:r>
              <a:rPr lang="en-US" altLang="en-US" sz="2400" dirty="0" smtClean="0"/>
              <a:t>ocument </a:t>
            </a:r>
            <a:r>
              <a:rPr lang="en-US" altLang="en-US" sz="2400" dirty="0"/>
              <a:t>psychiatric symptoms that establish medical necessity and meet access-</a:t>
            </a:r>
            <a:r>
              <a:rPr lang="en-US" altLang="en-US" sz="2400" dirty="0" smtClean="0"/>
              <a:t>to-care </a:t>
            </a:r>
            <a:r>
              <a:rPr lang="en-US" altLang="en-US" sz="2400" dirty="0"/>
              <a:t>standards for </a:t>
            </a:r>
            <a:r>
              <a:rPr lang="en-US" altLang="en-US" sz="2400" dirty="0" smtClean="0"/>
              <a:t>authorization of </a:t>
            </a:r>
            <a:r>
              <a:rPr lang="en-US" altLang="en-US" sz="2400" dirty="0"/>
              <a:t>ongoing services</a:t>
            </a:r>
            <a:r>
              <a:rPr lang="en-US" altLang="en-US" sz="2400" dirty="0" smtClean="0"/>
              <a:t>.</a:t>
            </a:r>
          </a:p>
          <a:p>
            <a:pPr marL="68580" lvl="1" indent="0">
              <a:buNone/>
            </a:pPr>
            <a:endParaRPr lang="en-US" altLang="en-US" sz="800" dirty="0"/>
          </a:p>
          <a:p>
            <a:pPr marL="342900" lvl="1"/>
            <a:r>
              <a:rPr lang="en-US" altLang="en-US" sz="2400" dirty="0" smtClean="0"/>
              <a:t>Give </a:t>
            </a:r>
            <a:r>
              <a:rPr lang="en-US" altLang="en-US" sz="2400" dirty="0"/>
              <a:t>providers a standardized tool which lends objectivity and consistency to </a:t>
            </a:r>
            <a:r>
              <a:rPr lang="en-US" altLang="en-US" sz="2400" dirty="0" smtClean="0"/>
              <a:t>services </a:t>
            </a:r>
            <a:r>
              <a:rPr lang="en-US" altLang="en-US" sz="2400" dirty="0"/>
              <a:t>provided to each client</a:t>
            </a:r>
            <a:r>
              <a:rPr lang="en-US" altLang="en-US" sz="2400" dirty="0" smtClean="0"/>
              <a:t>.</a:t>
            </a:r>
          </a:p>
          <a:p>
            <a:pPr marL="68580" lvl="1" indent="0">
              <a:buNone/>
            </a:pPr>
            <a:endParaRPr lang="en-US" altLang="en-US" sz="800" dirty="0"/>
          </a:p>
          <a:p>
            <a:pPr marL="342900" lvl="1"/>
            <a:r>
              <a:rPr lang="en-US" altLang="en-US" sz="2400" dirty="0"/>
              <a:t>F</a:t>
            </a:r>
            <a:r>
              <a:rPr lang="en-US" altLang="en-US" sz="2400" dirty="0" smtClean="0"/>
              <a:t>ocus on statewide utilization </a:t>
            </a:r>
            <a:r>
              <a:rPr lang="en-US" altLang="en-US" sz="2400" dirty="0"/>
              <a:t>m</a:t>
            </a:r>
            <a:r>
              <a:rPr lang="en-US" altLang="en-US" sz="2400" dirty="0" smtClean="0"/>
              <a:t>anagement </a:t>
            </a:r>
            <a:r>
              <a:rPr lang="en-US" altLang="en-US" sz="2400" dirty="0"/>
              <a:t>and need for improvement. </a:t>
            </a:r>
          </a:p>
        </p:txBody>
      </p:sp>
    </p:spTree>
    <p:extLst>
      <p:ext uri="{BB962C8B-B14F-4D97-AF65-F5344CB8AC3E}">
        <p14:creationId xmlns:p14="http://schemas.microsoft.com/office/powerpoint/2010/main" val="212102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43490" y="1027664"/>
            <a:ext cx="7024744" cy="115336"/>
          </a:xfrm>
        </p:spPr>
        <p:txBody>
          <a:bodyPr>
            <a:normAutofit fontScale="90000"/>
          </a:bodyPr>
          <a:lstStyle/>
          <a:p>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93391547"/>
              </p:ext>
            </p:extLst>
          </p:nvPr>
        </p:nvGraphicFramePr>
        <p:xfrm>
          <a:off x="1066800" y="609600"/>
          <a:ext cx="7010400" cy="5562601"/>
        </p:xfrm>
        <a:graphic>
          <a:graphicData uri="http://schemas.openxmlformats.org/drawingml/2006/table">
            <a:tbl>
              <a:tblPr firstRow="1" firstCol="1" bandRow="1">
                <a:tableStyleId>{5C22544A-7EE6-4342-B048-85BDC9FD1C3A}</a:tableStyleId>
              </a:tblPr>
              <a:tblGrid>
                <a:gridCol w="2451724"/>
                <a:gridCol w="1245016"/>
                <a:gridCol w="1149247"/>
                <a:gridCol w="1101361"/>
                <a:gridCol w="1063052"/>
              </a:tblGrid>
              <a:tr h="999103">
                <a:tc>
                  <a:txBody>
                    <a:bodyPr/>
                    <a:lstStyle/>
                    <a:p>
                      <a:pPr marL="0" marR="0" algn="ctr">
                        <a:lnSpc>
                          <a:spcPct val="115000"/>
                        </a:lnSpc>
                        <a:spcBef>
                          <a:spcPts val="1200"/>
                        </a:spcBef>
                        <a:spcAft>
                          <a:spcPts val="0"/>
                        </a:spcAft>
                      </a:pPr>
                      <a:r>
                        <a:rPr lang="en-US" sz="600" dirty="0">
                          <a:effectLst/>
                        </a:rPr>
                        <a:t>LEVELS OF CARE</a:t>
                      </a:r>
                    </a:p>
                    <a:p>
                      <a:pPr marL="0" marR="0" algn="ctr">
                        <a:lnSpc>
                          <a:spcPct val="115000"/>
                        </a:lnSpc>
                        <a:spcBef>
                          <a:spcPts val="1200"/>
                        </a:spcBef>
                        <a:spcAft>
                          <a:spcPts val="0"/>
                        </a:spcAft>
                      </a:pPr>
                      <a:r>
                        <a:rPr lang="en-US" sz="600" dirty="0">
                          <a:effectLst/>
                        </a:rPr>
                        <a:t>Non-Acute Number of Sessions per Episode of Care</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Level A</a:t>
                      </a:r>
                    </a:p>
                    <a:p>
                      <a:pPr marL="0" marR="0" algn="ctr">
                        <a:lnSpc>
                          <a:spcPct val="115000"/>
                        </a:lnSpc>
                        <a:spcBef>
                          <a:spcPts val="1200"/>
                        </a:spcBef>
                        <a:spcAft>
                          <a:spcPts val="0"/>
                        </a:spcAft>
                      </a:pPr>
                      <a:r>
                        <a:rPr lang="en-US" sz="600" dirty="0">
                          <a:effectLst/>
                        </a:rPr>
                        <a:t>Up to 8 Sessions</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Level B</a:t>
                      </a:r>
                    </a:p>
                    <a:p>
                      <a:pPr marL="0" marR="0" algn="ctr">
                        <a:lnSpc>
                          <a:spcPct val="115000"/>
                        </a:lnSpc>
                        <a:spcBef>
                          <a:spcPts val="1200"/>
                        </a:spcBef>
                        <a:spcAft>
                          <a:spcPts val="0"/>
                        </a:spcAft>
                      </a:pPr>
                      <a:r>
                        <a:rPr lang="en-US" sz="600" dirty="0">
                          <a:effectLst/>
                        </a:rPr>
                        <a:t>Up to 10 Sessions</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Level C</a:t>
                      </a:r>
                    </a:p>
                    <a:p>
                      <a:pPr marL="0" marR="0" algn="ctr">
                        <a:lnSpc>
                          <a:spcPct val="115000"/>
                        </a:lnSpc>
                        <a:spcBef>
                          <a:spcPts val="1200"/>
                        </a:spcBef>
                        <a:spcAft>
                          <a:spcPts val="0"/>
                        </a:spcAft>
                      </a:pPr>
                      <a:r>
                        <a:rPr lang="en-US" sz="600" dirty="0">
                          <a:effectLst/>
                        </a:rPr>
                        <a:t>Up to 12 Sessions</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Level D</a:t>
                      </a:r>
                    </a:p>
                    <a:p>
                      <a:pPr marL="0" marR="0" algn="ctr">
                        <a:lnSpc>
                          <a:spcPct val="115000"/>
                        </a:lnSpc>
                        <a:spcBef>
                          <a:spcPts val="1200"/>
                        </a:spcBef>
                        <a:spcAft>
                          <a:spcPts val="0"/>
                        </a:spcAft>
                      </a:pPr>
                      <a:r>
                        <a:rPr lang="en-US" sz="600" dirty="0">
                          <a:effectLst/>
                        </a:rPr>
                        <a:t>Up to 6 Months</a:t>
                      </a:r>
                      <a:endParaRPr lang="en-US" sz="600" dirty="0">
                        <a:effectLst/>
                        <a:latin typeface="Calibri"/>
                        <a:ea typeface="Times New Roman"/>
                        <a:cs typeface="Times New Roman"/>
                      </a:endParaRPr>
                    </a:p>
                  </a:txBody>
                  <a:tcPr marL="38957" marR="38957" marT="0" marB="0"/>
                </a:tc>
              </a:tr>
              <a:tr h="256240">
                <a:tc gridSpan="5">
                  <a:txBody>
                    <a:bodyPr/>
                    <a:lstStyle/>
                    <a:p>
                      <a:pPr marL="0" marR="0" algn="ctr">
                        <a:lnSpc>
                          <a:spcPct val="115000"/>
                        </a:lnSpc>
                        <a:spcBef>
                          <a:spcPts val="1200"/>
                        </a:spcBef>
                        <a:spcAft>
                          <a:spcPts val="0"/>
                        </a:spcAft>
                      </a:pPr>
                      <a:r>
                        <a:rPr lang="en-US" sz="900" dirty="0">
                          <a:effectLst/>
                        </a:rPr>
                        <a:t>Outpatient Treatment Services</a:t>
                      </a:r>
                      <a:endParaRPr lang="en-US" sz="600" dirty="0">
                        <a:effectLst/>
                        <a:latin typeface="Calibri"/>
                        <a:ea typeface="Times New Roman"/>
                        <a:cs typeface="Times New Roman"/>
                      </a:endParaRPr>
                    </a:p>
                  </a:txBody>
                  <a:tcPr marL="38957" marR="38957"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6240">
                <a:tc gridSpan="5">
                  <a:txBody>
                    <a:bodyPr/>
                    <a:lstStyle/>
                    <a:p>
                      <a:pPr marL="0" marR="0">
                        <a:lnSpc>
                          <a:spcPct val="115000"/>
                        </a:lnSpc>
                        <a:spcBef>
                          <a:spcPts val="1200"/>
                        </a:spcBef>
                        <a:spcAft>
                          <a:spcPts val="0"/>
                        </a:spcAft>
                      </a:pPr>
                      <a:r>
                        <a:rPr lang="en-US" sz="900" dirty="0">
                          <a:effectLst/>
                        </a:rPr>
                        <a:t>Service Modalities</a:t>
                      </a:r>
                      <a:endParaRPr lang="en-US" sz="600" dirty="0">
                        <a:effectLst/>
                        <a:latin typeface="Calibri"/>
                        <a:ea typeface="Times New Roman"/>
                        <a:cs typeface="Times New Roman"/>
                      </a:endParaRPr>
                    </a:p>
                  </a:txBody>
                  <a:tcPr marL="38957" marR="38957"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6240">
                <a:tc>
                  <a:txBody>
                    <a:bodyPr/>
                    <a:lstStyle/>
                    <a:p>
                      <a:pPr marL="0" marR="0">
                        <a:lnSpc>
                          <a:spcPct val="115000"/>
                        </a:lnSpc>
                        <a:spcBef>
                          <a:spcPts val="0"/>
                        </a:spcBef>
                        <a:spcAft>
                          <a:spcPts val="0"/>
                        </a:spcAft>
                      </a:pPr>
                      <a:r>
                        <a:rPr lang="en-US" sz="600" dirty="0">
                          <a:effectLst/>
                        </a:rPr>
                        <a:t>Crisis Interventions</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305624">
                <a:tc>
                  <a:txBody>
                    <a:bodyPr/>
                    <a:lstStyle/>
                    <a:p>
                      <a:pPr marL="0" marR="0">
                        <a:lnSpc>
                          <a:spcPct val="115000"/>
                        </a:lnSpc>
                        <a:spcBef>
                          <a:spcPts val="0"/>
                        </a:spcBef>
                        <a:spcAft>
                          <a:spcPts val="0"/>
                        </a:spcAft>
                      </a:pPr>
                      <a:r>
                        <a:rPr lang="en-US" sz="600" dirty="0">
                          <a:effectLst/>
                        </a:rPr>
                        <a:t>Assessment/ Diagnosis</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166584">
                <a:tc>
                  <a:txBody>
                    <a:bodyPr/>
                    <a:lstStyle/>
                    <a:p>
                      <a:pPr marL="0" marR="0">
                        <a:lnSpc>
                          <a:spcPct val="115000"/>
                        </a:lnSpc>
                        <a:spcBef>
                          <a:spcPts val="0"/>
                        </a:spcBef>
                        <a:spcAft>
                          <a:spcPts val="0"/>
                        </a:spcAft>
                      </a:pPr>
                      <a:r>
                        <a:rPr lang="en-US" sz="600" dirty="0">
                          <a:effectLst/>
                        </a:rPr>
                        <a:t>Individual Therapy</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231549">
                <a:tc>
                  <a:txBody>
                    <a:bodyPr/>
                    <a:lstStyle/>
                    <a:p>
                      <a:pPr marL="0" marR="0">
                        <a:lnSpc>
                          <a:spcPct val="115000"/>
                        </a:lnSpc>
                        <a:spcBef>
                          <a:spcPts val="0"/>
                        </a:spcBef>
                        <a:spcAft>
                          <a:spcPts val="0"/>
                        </a:spcAft>
                      </a:pPr>
                      <a:r>
                        <a:rPr lang="en-US" sz="600" dirty="0">
                          <a:effectLst/>
                        </a:rPr>
                        <a:t>Family Therapy</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309385">
                <a:tc>
                  <a:txBody>
                    <a:bodyPr/>
                    <a:lstStyle/>
                    <a:p>
                      <a:pPr marL="0" marR="0">
                        <a:lnSpc>
                          <a:spcPct val="115000"/>
                        </a:lnSpc>
                        <a:spcBef>
                          <a:spcPts val="0"/>
                        </a:spcBef>
                        <a:spcAft>
                          <a:spcPts val="0"/>
                        </a:spcAft>
                      </a:pPr>
                      <a:r>
                        <a:rPr lang="en-US" sz="600" dirty="0">
                          <a:effectLst/>
                        </a:rPr>
                        <a:t>Medication Management/ Somatic Services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166584">
                <a:tc>
                  <a:txBody>
                    <a:bodyPr/>
                    <a:lstStyle/>
                    <a:p>
                      <a:pPr marL="0" marR="0">
                        <a:lnSpc>
                          <a:spcPct val="115000"/>
                        </a:lnSpc>
                        <a:spcBef>
                          <a:spcPts val="0"/>
                        </a:spcBef>
                        <a:spcAft>
                          <a:spcPts val="0"/>
                        </a:spcAft>
                      </a:pPr>
                      <a:r>
                        <a:rPr lang="en-US" sz="600" dirty="0">
                          <a:effectLst/>
                        </a:rPr>
                        <a:t>Case Management</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 </a:t>
                      </a:r>
                      <a:r>
                        <a:rPr lang="en-US" sz="600" dirty="0" smtClean="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166584">
                <a:tc>
                  <a:txBody>
                    <a:bodyPr/>
                    <a:lstStyle/>
                    <a:p>
                      <a:pPr marL="0" marR="0">
                        <a:lnSpc>
                          <a:spcPct val="115000"/>
                        </a:lnSpc>
                        <a:spcBef>
                          <a:spcPts val="0"/>
                        </a:spcBef>
                        <a:spcAft>
                          <a:spcPts val="0"/>
                        </a:spcAft>
                      </a:pPr>
                      <a:r>
                        <a:rPr lang="en-US" sz="600" dirty="0">
                          <a:effectLst/>
                        </a:rPr>
                        <a:t>Group Therapy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166584">
                <a:tc>
                  <a:txBody>
                    <a:bodyPr/>
                    <a:lstStyle/>
                    <a:p>
                      <a:pPr marL="0" marR="0">
                        <a:lnSpc>
                          <a:spcPct val="115000"/>
                        </a:lnSpc>
                        <a:spcBef>
                          <a:spcPts val="0"/>
                        </a:spcBef>
                        <a:spcAft>
                          <a:spcPts val="0"/>
                        </a:spcAft>
                      </a:pPr>
                      <a:r>
                        <a:rPr lang="en-US" sz="600" dirty="0">
                          <a:effectLst/>
                        </a:rPr>
                        <a:t>Skill Training</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166584">
                <a:tc>
                  <a:txBody>
                    <a:bodyPr/>
                    <a:lstStyle/>
                    <a:p>
                      <a:pPr marL="0" marR="0">
                        <a:lnSpc>
                          <a:spcPct val="115000"/>
                        </a:lnSpc>
                        <a:spcBef>
                          <a:spcPts val="0"/>
                        </a:spcBef>
                        <a:spcAft>
                          <a:spcPts val="0"/>
                        </a:spcAft>
                      </a:pPr>
                      <a:r>
                        <a:rPr lang="en-US" sz="600" dirty="0">
                          <a:effectLst/>
                        </a:rPr>
                        <a:t>Peer Services</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166584">
                <a:tc>
                  <a:txBody>
                    <a:bodyPr/>
                    <a:lstStyle/>
                    <a:p>
                      <a:pPr marL="0" marR="0">
                        <a:lnSpc>
                          <a:spcPct val="115000"/>
                        </a:lnSpc>
                        <a:spcBef>
                          <a:spcPts val="0"/>
                        </a:spcBef>
                        <a:spcAft>
                          <a:spcPts val="0"/>
                        </a:spcAft>
                      </a:pPr>
                      <a:r>
                        <a:rPr lang="en-US" sz="600" dirty="0">
                          <a:effectLst/>
                        </a:rPr>
                        <a:t>In-Home Skill Builders</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949212">
                <a:tc>
                  <a:txBody>
                    <a:bodyPr/>
                    <a:lstStyle/>
                    <a:p>
                      <a:pPr marL="0" marR="0">
                        <a:lnSpc>
                          <a:spcPct val="115000"/>
                        </a:lnSpc>
                        <a:spcBef>
                          <a:spcPts val="0"/>
                        </a:spcBef>
                        <a:spcAft>
                          <a:spcPts val="0"/>
                        </a:spcAft>
                      </a:pPr>
                      <a:r>
                        <a:rPr lang="en-US" sz="600" dirty="0">
                          <a:effectLst/>
                        </a:rPr>
                        <a:t>Intensive Outpatient Treatment Program- Kids Wrap Services, </a:t>
                      </a:r>
                      <a:br>
                        <a:rPr lang="en-US" sz="600" dirty="0">
                          <a:effectLst/>
                        </a:rPr>
                      </a:br>
                      <a:r>
                        <a:rPr lang="en-US" sz="600" dirty="0">
                          <a:effectLst/>
                        </a:rPr>
                        <a:t>DBT,  Eating Disorders, Seeking Safety, CAMS-Collaborative Assessment and Management of Suicidality, Court Coordinated Services.</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166584">
                <a:tc>
                  <a:txBody>
                    <a:bodyPr/>
                    <a:lstStyle/>
                    <a:p>
                      <a:pPr marL="0" marR="0">
                        <a:lnSpc>
                          <a:spcPct val="115000"/>
                        </a:lnSpc>
                        <a:spcBef>
                          <a:spcPts val="0"/>
                        </a:spcBef>
                        <a:spcAft>
                          <a:spcPts val="0"/>
                        </a:spcAft>
                      </a:pPr>
                      <a:r>
                        <a:rPr lang="en-US" sz="600" dirty="0">
                          <a:effectLst/>
                        </a:rPr>
                        <a:t>Psychosocial Rehabilitation Services (PSR)</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333168">
                <a:tc>
                  <a:txBody>
                    <a:bodyPr/>
                    <a:lstStyle/>
                    <a:p>
                      <a:pPr marL="0" marR="0">
                        <a:lnSpc>
                          <a:spcPct val="115000"/>
                        </a:lnSpc>
                        <a:spcBef>
                          <a:spcPts val="0"/>
                        </a:spcBef>
                        <a:spcAft>
                          <a:spcPts val="0"/>
                        </a:spcAft>
                      </a:pPr>
                      <a:r>
                        <a:rPr lang="en-US" sz="600" dirty="0">
                          <a:effectLst/>
                        </a:rPr>
                        <a:t>Comprehensive Community Support Services (CSS)-EASA, SE, SH, ACT</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166584">
                <a:tc>
                  <a:txBody>
                    <a:bodyPr/>
                    <a:lstStyle/>
                    <a:p>
                      <a:pPr marL="0" marR="0">
                        <a:lnSpc>
                          <a:spcPct val="115000"/>
                        </a:lnSpc>
                        <a:spcBef>
                          <a:spcPts val="0"/>
                        </a:spcBef>
                        <a:spcAft>
                          <a:spcPts val="0"/>
                        </a:spcAft>
                      </a:pPr>
                      <a:r>
                        <a:rPr lang="en-US" sz="600" dirty="0">
                          <a:effectLst/>
                        </a:rPr>
                        <a:t>Respite Services</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166584">
                <a:tc>
                  <a:txBody>
                    <a:bodyPr/>
                    <a:lstStyle/>
                    <a:p>
                      <a:pPr marL="0" marR="0">
                        <a:lnSpc>
                          <a:spcPct val="115000"/>
                        </a:lnSpc>
                        <a:spcBef>
                          <a:spcPts val="0"/>
                        </a:spcBef>
                        <a:spcAft>
                          <a:spcPts val="0"/>
                        </a:spcAft>
                      </a:pPr>
                      <a:r>
                        <a:rPr lang="en-US" sz="600" dirty="0">
                          <a:effectLst/>
                        </a:rPr>
                        <a:t>ITCS</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r h="166584">
                <a:tc>
                  <a:txBody>
                    <a:bodyPr/>
                    <a:lstStyle/>
                    <a:p>
                      <a:pPr marL="0" marR="0">
                        <a:lnSpc>
                          <a:spcPct val="115000"/>
                        </a:lnSpc>
                        <a:spcBef>
                          <a:spcPts val="0"/>
                        </a:spcBef>
                        <a:spcAft>
                          <a:spcPts val="0"/>
                        </a:spcAft>
                      </a:pPr>
                      <a:r>
                        <a:rPr lang="en-US" sz="600" dirty="0">
                          <a:effectLst/>
                        </a:rPr>
                        <a:t>Home Based Stabilization</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 </a:t>
                      </a:r>
                      <a:endParaRPr lang="en-US" sz="600" dirty="0">
                        <a:effectLst/>
                        <a:latin typeface="Calibri"/>
                        <a:ea typeface="Times New Roman"/>
                        <a:cs typeface="Times New Roman"/>
                      </a:endParaRPr>
                    </a:p>
                  </a:txBody>
                  <a:tcPr marL="38957" marR="38957" marT="0" marB="0"/>
                </a:tc>
                <a:tc>
                  <a:txBody>
                    <a:bodyPr/>
                    <a:lstStyle/>
                    <a:p>
                      <a:pPr marL="0" marR="0" algn="ctr">
                        <a:lnSpc>
                          <a:spcPct val="115000"/>
                        </a:lnSpc>
                        <a:spcBef>
                          <a:spcPts val="1200"/>
                        </a:spcBef>
                        <a:spcAft>
                          <a:spcPts val="0"/>
                        </a:spcAft>
                      </a:pPr>
                      <a:r>
                        <a:rPr lang="en-US" sz="600" dirty="0">
                          <a:effectLst/>
                        </a:rPr>
                        <a:t>x</a:t>
                      </a:r>
                      <a:endParaRPr lang="en-US" sz="600" dirty="0">
                        <a:effectLst/>
                        <a:latin typeface="Calibri"/>
                        <a:ea typeface="Times New Roman"/>
                        <a:cs typeface="Times New Roman"/>
                      </a:endParaRPr>
                    </a:p>
                  </a:txBody>
                  <a:tcPr marL="38957" marR="38957" marT="0" marB="0"/>
                </a:tc>
              </a:tr>
            </a:tbl>
          </a:graphicData>
        </a:graphic>
      </p:graphicFrame>
    </p:spTree>
    <p:extLst>
      <p:ext uri="{BB962C8B-B14F-4D97-AF65-F5344CB8AC3E}">
        <p14:creationId xmlns:p14="http://schemas.microsoft.com/office/powerpoint/2010/main" val="21278560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1258336"/>
          </a:xfrm>
        </p:spPr>
        <p:txBody>
          <a:bodyPr>
            <a:noAutofit/>
          </a:bodyPr>
          <a:lstStyle/>
          <a:p>
            <a:r>
              <a:rPr lang="en-US" sz="2400" dirty="0" smtClean="0">
                <a:latin typeface="Century Gothic"/>
                <a:cs typeface="Century Gothic"/>
              </a:rPr>
              <a:t>YCCO Mental Health Levels of Care</a:t>
            </a:r>
            <a:br>
              <a:rPr lang="en-US" sz="2400" dirty="0" smtClean="0">
                <a:latin typeface="Century Gothic"/>
                <a:cs typeface="Century Gothic"/>
              </a:rPr>
            </a:br>
            <a:r>
              <a:rPr lang="en-US" sz="2400" dirty="0" smtClean="0">
                <a:latin typeface="Century Gothic"/>
                <a:cs typeface="Century Gothic"/>
              </a:rPr>
              <a:t>for Children, Adolescents, and Adults</a:t>
            </a:r>
            <a:br>
              <a:rPr lang="en-US" sz="2400" dirty="0" smtClean="0">
                <a:latin typeface="Century Gothic"/>
                <a:cs typeface="Century Gothic"/>
              </a:rPr>
            </a:br>
            <a:r>
              <a:rPr lang="en-US" sz="2400" dirty="0" smtClean="0">
                <a:latin typeface="Century Gothic"/>
                <a:cs typeface="Century Gothic"/>
              </a:rPr>
              <a:t/>
            </a:r>
            <a:br>
              <a:rPr lang="en-US" sz="2400" dirty="0" smtClean="0">
                <a:latin typeface="Century Gothic"/>
                <a:cs typeface="Century Gothic"/>
              </a:rPr>
            </a:br>
            <a:r>
              <a:rPr lang="en-US" sz="2400" dirty="0" smtClean="0">
                <a:latin typeface="Century Gothic"/>
                <a:cs typeface="Century Gothic"/>
              </a:rPr>
              <a:t>Levels </a:t>
            </a:r>
            <a:r>
              <a:rPr lang="en-US" sz="2400" dirty="0">
                <a:latin typeface="Century Gothic"/>
                <a:cs typeface="Century Gothic"/>
              </a:rPr>
              <a:t>of Care: </a:t>
            </a:r>
            <a:r>
              <a:rPr lang="en-US" sz="2400" dirty="0" smtClean="0">
                <a:latin typeface="Century Gothic"/>
                <a:cs typeface="Century Gothic"/>
              </a:rPr>
              <a:t>A and B</a:t>
            </a:r>
            <a:endParaRPr lang="en-US" sz="2400" dirty="0">
              <a:latin typeface="Century Gothic"/>
              <a:cs typeface="Century Gothic"/>
            </a:endParaRPr>
          </a:p>
        </p:txBody>
      </p:sp>
      <p:sp>
        <p:nvSpPr>
          <p:cNvPr id="3" name="Content Placeholder 2"/>
          <p:cNvSpPr>
            <a:spLocks noGrp="1"/>
          </p:cNvSpPr>
          <p:nvPr>
            <p:ph idx="1"/>
          </p:nvPr>
        </p:nvSpPr>
        <p:spPr>
          <a:xfrm>
            <a:off x="1043492" y="2362200"/>
            <a:ext cx="6777317" cy="3470429"/>
          </a:xfrm>
        </p:spPr>
        <p:txBody>
          <a:bodyPr>
            <a:noAutofit/>
          </a:bodyPr>
          <a:lstStyle/>
          <a:p>
            <a:pPr marL="68580" indent="0">
              <a:buNone/>
            </a:pPr>
            <a:endParaRPr lang="en-US" sz="800" b="1" dirty="0" smtClean="0"/>
          </a:p>
          <a:p>
            <a:pPr marL="68580" indent="0">
              <a:buNone/>
            </a:pPr>
            <a:r>
              <a:rPr lang="en-US" b="1" dirty="0" smtClean="0"/>
              <a:t>LOCs </a:t>
            </a:r>
            <a:r>
              <a:rPr lang="en-US" b="1" dirty="0"/>
              <a:t>A and B are generally office based.</a:t>
            </a:r>
            <a:r>
              <a:rPr lang="en-US" dirty="0"/>
              <a:t>  These outpatient mental health services</a:t>
            </a:r>
            <a:r>
              <a:rPr lang="en-US" dirty="0" smtClean="0"/>
              <a:t>:</a:t>
            </a:r>
          </a:p>
          <a:p>
            <a:pPr marL="68580" indent="0">
              <a:buNone/>
            </a:pPr>
            <a:endParaRPr lang="en-US" sz="800" dirty="0"/>
          </a:p>
          <a:p>
            <a:pPr>
              <a:buFont typeface="Wingdings" panose="05000000000000000000" pitchFamily="2" charset="2"/>
              <a:buChar char="Ø"/>
            </a:pPr>
            <a:r>
              <a:rPr lang="en-US" sz="2000" dirty="0"/>
              <a:t>A</a:t>
            </a:r>
            <a:r>
              <a:rPr lang="en-US" sz="2000" dirty="0" smtClean="0"/>
              <a:t>re </a:t>
            </a:r>
            <a:r>
              <a:rPr lang="en-US" sz="2000" dirty="0"/>
              <a:t>designed to quickly </a:t>
            </a:r>
            <a:r>
              <a:rPr lang="en-US" sz="2000" dirty="0" smtClean="0"/>
              <a:t>promote </a:t>
            </a:r>
            <a:r>
              <a:rPr lang="en-US" sz="2000" dirty="0"/>
              <a:t>or </a:t>
            </a:r>
            <a:r>
              <a:rPr lang="en-US" sz="2000" dirty="0" smtClean="0"/>
              <a:t>restore</a:t>
            </a:r>
            <a:r>
              <a:rPr lang="en-US" sz="2000" dirty="0"/>
              <a:t> </a:t>
            </a:r>
            <a:r>
              <a:rPr lang="en-US" sz="2000" dirty="0" smtClean="0"/>
              <a:t>previous </a:t>
            </a:r>
            <a:r>
              <a:rPr lang="en-US" sz="2000" dirty="0"/>
              <a:t>level of high function/stability, or maintain social/emotional functioning</a:t>
            </a:r>
            <a:r>
              <a:rPr lang="en-US" sz="2000" dirty="0" smtClean="0"/>
              <a:t>.</a:t>
            </a:r>
          </a:p>
          <a:p>
            <a:pPr>
              <a:buFont typeface="Wingdings" panose="05000000000000000000" pitchFamily="2" charset="2"/>
              <a:buChar char="Ø"/>
            </a:pPr>
            <a:endParaRPr lang="en-US" sz="800" dirty="0"/>
          </a:p>
          <a:p>
            <a:pPr>
              <a:buFont typeface="Wingdings" panose="05000000000000000000" pitchFamily="2" charset="2"/>
              <a:buChar char="Ø"/>
            </a:pPr>
            <a:r>
              <a:rPr lang="en-US" sz="2000" dirty="0"/>
              <a:t>A</a:t>
            </a:r>
            <a:r>
              <a:rPr lang="en-US" sz="2000" dirty="0" smtClean="0"/>
              <a:t>re </a:t>
            </a:r>
            <a:r>
              <a:rPr lang="en-US" sz="2000" dirty="0"/>
              <a:t>intended to be focused and time limited with services discontinued as an individual is able to function more effectively</a:t>
            </a:r>
            <a:r>
              <a:rPr lang="en-US" sz="2000" dirty="0" smtClean="0"/>
              <a:t>.</a:t>
            </a:r>
            <a:endParaRPr lang="en-US" sz="2000" dirty="0"/>
          </a:p>
        </p:txBody>
      </p:sp>
    </p:spTree>
    <p:extLst>
      <p:ext uri="{BB962C8B-B14F-4D97-AF65-F5344CB8AC3E}">
        <p14:creationId xmlns:p14="http://schemas.microsoft.com/office/powerpoint/2010/main" val="20128518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Austin</Template>
  <TotalTime>879</TotalTime>
  <Words>3536</Words>
  <Application>Microsoft Office PowerPoint</Application>
  <PresentationFormat>On-screen Show (4:3)</PresentationFormat>
  <Paragraphs>566</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Austin</vt:lpstr>
      <vt:lpstr>Adopting and Implementing Levels of Care Yamhill Community Care Organization</vt:lpstr>
      <vt:lpstr>Agenda</vt:lpstr>
      <vt:lpstr>Overview of Important Dates</vt:lpstr>
      <vt:lpstr>Why Levels of Care?</vt:lpstr>
      <vt:lpstr>Why Levels of Care? (continued) </vt:lpstr>
      <vt:lpstr>Why Levels of Care? (continued) </vt:lpstr>
      <vt:lpstr>Why Levels of Care? (continued)</vt:lpstr>
      <vt:lpstr>PowerPoint Presentation</vt:lpstr>
      <vt:lpstr>YCCO Mental Health Levels of Care for Children, Adolescents, and Adults  Levels of Care: A and B</vt:lpstr>
      <vt:lpstr>Level of Care:  A</vt:lpstr>
      <vt:lpstr>Level of Care A:  Episode of Care</vt:lpstr>
      <vt:lpstr>Level of Care A:  Indicators</vt:lpstr>
      <vt:lpstr>Transition Criteria</vt:lpstr>
      <vt:lpstr>Level of Care:  B</vt:lpstr>
      <vt:lpstr>Level of Care B:  Episode of Care</vt:lpstr>
      <vt:lpstr>Level of Care B (continued)</vt:lpstr>
      <vt:lpstr>Level of Care B:  Indicators</vt:lpstr>
      <vt:lpstr>Transition Criteria</vt:lpstr>
      <vt:lpstr>Level of Care:  C</vt:lpstr>
      <vt:lpstr>Level of Care C:  Episode of Care</vt:lpstr>
      <vt:lpstr>Level of Care C (continued)</vt:lpstr>
      <vt:lpstr>Level of Care C:  Indicators</vt:lpstr>
      <vt:lpstr>Transition Criteria</vt:lpstr>
      <vt:lpstr>Level of Care: D</vt:lpstr>
      <vt:lpstr>Level of Care D:  Episode of Care</vt:lpstr>
      <vt:lpstr>Level of Care D (continued)</vt:lpstr>
      <vt:lpstr>Level of Care D (continued; Youth)</vt:lpstr>
      <vt:lpstr>Level of Care D:  Indicators (Youth)</vt:lpstr>
      <vt:lpstr>Level of Care D:  Indicators (Adults)</vt:lpstr>
      <vt:lpstr>Transition Criteria</vt:lpstr>
      <vt:lpstr>Lessons Learned</vt:lpstr>
      <vt:lpstr>PowerPoint Presentation</vt:lpstr>
      <vt:lpstr>Seeing LOC as more than “just extra paperwork” is important.  </vt:lpstr>
      <vt:lpstr> Supervising requests for LOC extensions is important.</vt:lpstr>
      <vt:lpstr> Be assertive about requesting an LOC extension.</vt:lpstr>
      <vt:lpstr> Cultivate helpful attitudes about LOC.</vt:lpstr>
      <vt:lpstr>PowerPoint Presentation</vt:lpstr>
      <vt:lpstr>Questions?</vt:lpstr>
      <vt:lpstr>The current Oregon List of Prioritized Diagnoses can by found at the following location:</vt:lpstr>
      <vt:lpstr>Acronyms: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Raina Banu-Clayton</dc:creator>
  <cp:lastModifiedBy>Mark Rodgers</cp:lastModifiedBy>
  <cp:revision>90</cp:revision>
  <dcterms:created xsi:type="dcterms:W3CDTF">2014-10-20T17:34:21Z</dcterms:created>
  <dcterms:modified xsi:type="dcterms:W3CDTF">2014-12-19T22:07:25Z</dcterms:modified>
</cp:coreProperties>
</file>