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32"/>
  </p:notesMasterIdLst>
  <p:handoutMasterIdLst>
    <p:handoutMasterId r:id="rId33"/>
  </p:handoutMasterIdLst>
  <p:sldIdLst>
    <p:sldId id="256" r:id="rId5"/>
    <p:sldId id="267" r:id="rId6"/>
    <p:sldId id="293" r:id="rId7"/>
    <p:sldId id="268" r:id="rId8"/>
    <p:sldId id="288" r:id="rId9"/>
    <p:sldId id="287" r:id="rId10"/>
    <p:sldId id="278" r:id="rId11"/>
    <p:sldId id="270" r:id="rId12"/>
    <p:sldId id="294" r:id="rId13"/>
    <p:sldId id="269" r:id="rId14"/>
    <p:sldId id="272" r:id="rId15"/>
    <p:sldId id="275" r:id="rId16"/>
    <p:sldId id="276" r:id="rId17"/>
    <p:sldId id="286" r:id="rId18"/>
    <p:sldId id="290" r:id="rId19"/>
    <p:sldId id="274" r:id="rId20"/>
    <p:sldId id="277" r:id="rId21"/>
    <p:sldId id="289" r:id="rId22"/>
    <p:sldId id="279" r:id="rId23"/>
    <p:sldId id="280" r:id="rId24"/>
    <p:sldId id="281" r:id="rId25"/>
    <p:sldId id="282" r:id="rId26"/>
    <p:sldId id="283" r:id="rId27"/>
    <p:sldId id="284" r:id="rId28"/>
    <p:sldId id="295" r:id="rId29"/>
    <p:sldId id="296" r:id="rId30"/>
    <p:sldId id="29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0C1F"/>
    <a:srgbClr val="903163"/>
    <a:srgbClr val="E1E1E1"/>
    <a:srgbClr val="AA2C71"/>
    <a:srgbClr val="A62C6F"/>
    <a:srgbClr val="F9E7F1"/>
    <a:srgbClr val="852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55" autoAdjust="0"/>
    <p:restoredTop sz="94660"/>
  </p:normalViewPr>
  <p:slideViewPr>
    <p:cSldViewPr snapToGrid="0">
      <p:cViewPr varScale="1">
        <p:scale>
          <a:sx n="78" d="100"/>
          <a:sy n="78" d="100"/>
        </p:scale>
        <p:origin x="96" y="720"/>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B538F6-AC32-4C48-A241-2C319D94E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02BACE3-EC2D-4898-B64D-08C196DE61F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4D88D5-0AB9-479B-891B-76FAA2CC9968}" type="datetimeFigureOut">
              <a:rPr lang="en-US" smtClean="0"/>
              <a:t>6/29/2021</a:t>
            </a:fld>
            <a:endParaRPr lang="en-US" dirty="0"/>
          </a:p>
        </p:txBody>
      </p:sp>
      <p:sp>
        <p:nvSpPr>
          <p:cNvPr id="4" name="Footer Placeholder 3">
            <a:extLst>
              <a:ext uri="{FF2B5EF4-FFF2-40B4-BE49-F238E27FC236}">
                <a16:creationId xmlns:a16="http://schemas.microsoft.com/office/drawing/2014/main" id="{AF7CC0CC-D9A9-4658-833D-7168A941E9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66B70F4-8768-4C94-98DC-BDBE0D58843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3F20114-DE68-48DB-98CA-3A246173CE7D}" type="slidenum">
              <a:rPr lang="en-US" smtClean="0"/>
              <a:t>‹#›</a:t>
            </a:fld>
            <a:endParaRPr lang="en-US" dirty="0"/>
          </a:p>
        </p:txBody>
      </p:sp>
    </p:spTree>
    <p:extLst>
      <p:ext uri="{BB962C8B-B14F-4D97-AF65-F5344CB8AC3E}">
        <p14:creationId xmlns:p14="http://schemas.microsoft.com/office/powerpoint/2010/main" val="3071631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95F94-0189-4A23-9895-35FA752439AB}" type="datetimeFigureOut">
              <a:rPr lang="en-US" smtClean="0"/>
              <a:t>6/29/2021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E1C88-3939-4832-BAAB-091D6FA96EB5}" type="slidenum">
              <a:rPr lang="en-US" smtClean="0"/>
              <a:t>‹#›</a:t>
            </a:fld>
            <a:endParaRPr lang="en-US" dirty="0"/>
          </a:p>
        </p:txBody>
      </p:sp>
    </p:spTree>
    <p:extLst>
      <p:ext uri="{BB962C8B-B14F-4D97-AF65-F5344CB8AC3E}">
        <p14:creationId xmlns:p14="http://schemas.microsoft.com/office/powerpoint/2010/main" val="1310500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Delete this slide when you finish preparing the other slides.</a:t>
            </a:r>
          </a:p>
        </p:txBody>
      </p:sp>
      <p:sp>
        <p:nvSpPr>
          <p:cNvPr id="4" name="Slide Number Placeholder 3"/>
          <p:cNvSpPr>
            <a:spLocks noGrp="1"/>
          </p:cNvSpPr>
          <p:nvPr>
            <p:ph type="sldNum" sz="quarter" idx="10"/>
          </p:nvPr>
        </p:nvSpPr>
        <p:spPr/>
        <p:txBody>
          <a:bodyPr/>
          <a:lstStyle/>
          <a:p>
            <a:fld id="{012E1C88-3939-4832-BAAB-091D6FA96EB5}" type="slidenum">
              <a:rPr lang="en-US" smtClean="0"/>
              <a:t>1</a:t>
            </a:fld>
            <a:endParaRPr lang="en-US" dirty="0"/>
          </a:p>
        </p:txBody>
      </p:sp>
    </p:spTree>
    <p:extLst>
      <p:ext uri="{BB962C8B-B14F-4D97-AF65-F5344CB8AC3E}">
        <p14:creationId xmlns:p14="http://schemas.microsoft.com/office/powerpoint/2010/main" val="492598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464567" y="3085765"/>
            <a:ext cx="11262866" cy="3304800"/>
          </a:xfrm>
          <a:prstGeom prst="rect">
            <a:avLst/>
          </a:prstGeom>
          <a:gradFill flip="none" rotWithShape="1">
            <a:gsLst>
              <a:gs pos="100000">
                <a:schemeClr val="accent2"/>
              </a:gs>
              <a:gs pos="58000">
                <a:schemeClr val="accent2">
                  <a:lumMod val="7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99226" y="1020431"/>
            <a:ext cx="10993549" cy="1475013"/>
          </a:xfrm>
          <a:effectLst/>
        </p:spPr>
        <p:txBody>
          <a:bodyPr anchor="ctr" anchorCtr="0">
            <a:normAutofit/>
          </a:bodyPr>
          <a:lstStyle>
            <a:lvl1pPr algn="ctr">
              <a:defRPr sz="5400">
                <a:solidFill>
                  <a:schemeClr val="accent1"/>
                </a:solidFill>
              </a:defRPr>
            </a:lvl1pPr>
          </a:lstStyle>
          <a:p>
            <a:r>
              <a:rPr lang="en-US" noProof="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ctr">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bg1"/>
                </a:solidFill>
              </a:defRPr>
            </a:lvl1pPr>
          </a:lstStyle>
          <a:p>
            <a:fld id="{BBC0FB59-6B02-4E99-93F7-60DEA8EB1F6B}" type="datetime8">
              <a:rPr lang="en-US" noProof="0" smtClean="0"/>
              <a:t>6/29/2021 4:01 PM</a:t>
            </a:fld>
            <a:endParaRPr lang="en-US" noProof="0"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bg1"/>
                </a:solidFill>
              </a:defRPr>
            </a:lvl1pPr>
          </a:lstStyle>
          <a:p>
            <a:r>
              <a:rPr lang="en-US" noProof="0" dirty="0"/>
              <a:t>ADD A FOOTER</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168848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bwMode="white">
          <a:xfrm>
            <a:off x="447817" y="5141973"/>
            <a:ext cx="11298200" cy="1274702"/>
          </a:xfrm>
          <a:prstGeom prst="rect">
            <a:avLst/>
          </a:prstGeom>
          <a:gradFill flip="none" rotWithShape="1">
            <a:gsLst>
              <a:gs pos="100000">
                <a:schemeClr val="accent2"/>
              </a:gs>
              <a:gs pos="59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bg1"/>
                </a:solidFill>
              </a:defRPr>
            </a:lvl1pPr>
          </a:lstStyle>
          <a:p>
            <a:r>
              <a:rPr lang="en-US" noProof="0"/>
              <a:t>Click to edit Master title style</a:t>
            </a:r>
          </a:p>
        </p:txBody>
      </p:sp>
      <p:sp>
        <p:nvSpPr>
          <p:cNvPr id="3" name="Content Placeholder 2"/>
          <p:cNvSpPr>
            <a:spLocks noGrp="1"/>
          </p:cNvSpPr>
          <p:nvPr>
            <p:ph idx="1"/>
          </p:nvPr>
        </p:nvSpPr>
        <p:spPr>
          <a:xfrm>
            <a:off x="447816" y="601200"/>
            <a:ext cx="11292840" cy="4204800"/>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DC26438-6F40-4B97-86E1-440C7265FDE3}" type="datetime8">
              <a:rPr lang="en-US" noProof="0" smtClean="0"/>
              <a:t>6/29/2021 4:01 PM</a:t>
            </a:fld>
            <a:endParaRPr lang="en-US" noProof="0"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noProof="0" dirty="0"/>
              <a:t>ADD A FOOTER</a:t>
            </a: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1416972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
        <p:nvSpPr>
          <p:cNvPr id="5" name="Date Placeholder 4"/>
          <p:cNvSpPr>
            <a:spLocks noGrp="1"/>
          </p:cNvSpPr>
          <p:nvPr>
            <p:ph type="dt" sz="half" idx="10"/>
          </p:nvPr>
        </p:nvSpPr>
        <p:spPr/>
        <p:txBody>
          <a:bodyPr/>
          <a:lstStyle/>
          <a:p>
            <a:fld id="{D0509E96-8050-4C98-BFBB-2BC87DA2CBA9}" type="datetime8">
              <a:rPr lang="en-US" noProof="0" smtClean="0"/>
              <a:t>6/29/2021 4:01 PM</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669210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C994CB-2BC6-164B-80D4-304B4CB6D8C3}"/>
              </a:ext>
            </a:extLst>
          </p:cNvPr>
          <p:cNvSpPr>
            <a:spLocks noChangeAspect="1"/>
          </p:cNvSpPr>
          <p:nvPr userDrawn="1"/>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581192" y="2180496"/>
            <a:ext cx="11029615" cy="3678303"/>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C3D0D992-F937-40E7-8CD8-0B052F2E35C5}" type="datetime8">
              <a:rPr lang="en-US" noProof="0" smtClean="0"/>
              <a:t>6/29/2021 4:01 PM</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558300" y="5956137"/>
            <a:ext cx="1052508" cy="365125"/>
          </a:xfrm>
        </p:spPr>
        <p:txBody>
          <a:bodyPr/>
          <a:lstStyle/>
          <a:p>
            <a:fld id="{C5C3056E-1632-4A65-A24F-3F10A1450A6E}" type="slidenum">
              <a:rPr lang="en-US" noProof="0" smtClean="0"/>
              <a:t>‹#›</a:t>
            </a:fld>
            <a:endParaRPr lang="en-US" noProof="0" dirty="0"/>
          </a:p>
        </p:txBody>
      </p:sp>
      <p:sp>
        <p:nvSpPr>
          <p:cNvPr id="9" name="Title 1">
            <a:extLst>
              <a:ext uri="{FF2B5EF4-FFF2-40B4-BE49-F238E27FC236}">
                <a16:creationId xmlns:a16="http://schemas.microsoft.com/office/drawing/2014/main" id="{B5BE0FDB-DB48-E242-8A1F-5B06F79B404A}"/>
              </a:ext>
            </a:extLst>
          </p:cNvPr>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a:t>Click to edit Master title style</a:t>
            </a:r>
          </a:p>
        </p:txBody>
      </p:sp>
    </p:spTree>
    <p:extLst>
      <p:ext uri="{BB962C8B-B14F-4D97-AF65-F5344CB8AC3E}">
        <p14:creationId xmlns:p14="http://schemas.microsoft.com/office/powerpoint/2010/main" val="2546653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mage and Caption">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5655714" cy="5244392"/>
          </a:xfrm>
          <a:prstGeom prst="rect">
            <a:avLst/>
          </a:prstGeom>
          <a:gradFill flip="none" rotWithShape="1">
            <a:gsLst>
              <a:gs pos="100000">
                <a:schemeClr val="accent2"/>
              </a:gs>
              <a:gs pos="65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295292" y="773724"/>
            <a:ext cx="5315516" cy="4958862"/>
          </a:xfrm>
        </p:spPr>
        <p:txBody>
          <a:bodyPr anchor="ctr" anchorCtr="0"/>
          <a:lstStyle>
            <a:lvl1pPr>
              <a:defRPr>
                <a:solidFill>
                  <a:schemeClr val="accent1"/>
                </a:solidFill>
              </a:defRPr>
            </a:lvl1pPr>
          </a:lstStyle>
          <a:p>
            <a:r>
              <a:rPr lang="en-US" noProof="0"/>
              <a:t>Click to edit Master title style</a:t>
            </a:r>
          </a:p>
        </p:txBody>
      </p:sp>
      <p:sp>
        <p:nvSpPr>
          <p:cNvPr id="3" name="Content Placeholder 2"/>
          <p:cNvSpPr>
            <a:spLocks noGrp="1"/>
          </p:cNvSpPr>
          <p:nvPr>
            <p:ph idx="1"/>
          </p:nvPr>
        </p:nvSpPr>
        <p:spPr>
          <a:xfrm>
            <a:off x="581192" y="773724"/>
            <a:ext cx="5388785" cy="495886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04C1601F-0056-40B2-A9EA-A4FB7D93EDD4}" type="datetime8">
              <a:rPr lang="en-US" noProof="0" smtClean="0"/>
              <a:t>6/29/2021 4:01 PM</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558300" y="5956137"/>
            <a:ext cx="1052508" cy="365125"/>
          </a:xfrm>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637820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bwMode="white">
          <a:xfrm>
            <a:off x="447817" y="5141974"/>
            <a:ext cx="11290860" cy="1258827"/>
          </a:xfrm>
          <a:prstGeom prst="rect">
            <a:avLst/>
          </a:prstGeom>
          <a:gradFill flip="none" rotWithShape="1">
            <a:gsLst>
              <a:gs pos="100000">
                <a:srgbClr val="903163"/>
              </a:gs>
              <a:gs pos="60000">
                <a:schemeClr val="accent1">
                  <a:lumMod val="95000"/>
                  <a:lumOff val="5000"/>
                </a:schemeClr>
              </a:gs>
              <a:gs pos="100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noProof="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B950E1BC-8C97-45A5-823D-83102E828130}" type="datetime8">
              <a:rPr lang="en-US" noProof="0" smtClean="0"/>
              <a:t>6/29/2021 4:01 PM</a:t>
            </a:fld>
            <a:endParaRPr lang="en-US" noProof="0"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noProof="0" dirty="0"/>
              <a:t>ADD A FOOTER</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4924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23E11D37-C2E8-4DD9-B964-DF97D2F5C940}" type="datetime8">
              <a:rPr lang="en-US" noProof="0" smtClean="0"/>
              <a:t>6/29/2021 4:01 PM</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C5C3056E-1632-4A65-A24F-3F10A1450A6E}" type="slidenum">
              <a:rPr lang="en-US" noProof="0" smtClean="0"/>
              <a:t>‹#›</a:t>
            </a:fld>
            <a:endParaRPr lang="en-US" noProof="0" dirty="0"/>
          </a:p>
        </p:txBody>
      </p:sp>
    </p:spTree>
    <p:extLst>
      <p:ext uri="{BB962C8B-B14F-4D97-AF65-F5344CB8AC3E}">
        <p14:creationId xmlns:p14="http://schemas.microsoft.com/office/powerpoint/2010/main" val="423696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3 Colum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a:t>Click to edit Master title style</a:t>
            </a:r>
          </a:p>
        </p:txBody>
      </p:sp>
      <p:sp>
        <p:nvSpPr>
          <p:cNvPr id="3" name="Text Placeholder 2"/>
          <p:cNvSpPr>
            <a:spLocks noGrp="1"/>
          </p:cNvSpPr>
          <p:nvPr>
            <p:ph type="body" idx="1"/>
          </p:nvPr>
        </p:nvSpPr>
        <p:spPr>
          <a:xfrm>
            <a:off x="677396" y="2023139"/>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3"/>
          <p:cNvSpPr>
            <a:spLocks noGrp="1"/>
          </p:cNvSpPr>
          <p:nvPr>
            <p:ph sz="half" idx="2"/>
          </p:nvPr>
        </p:nvSpPr>
        <p:spPr>
          <a:xfrm>
            <a:off x="581194" y="2714624"/>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lvl1pPr>
              <a:defRPr>
                <a:solidFill>
                  <a:srgbClr val="903163"/>
                </a:solidFill>
              </a:defRPr>
            </a:lvl1pPr>
          </a:lstStyle>
          <a:p>
            <a:fld id="{93E31888-977B-45A2-9A9E-C8C374D41654}" type="datetime8">
              <a:rPr lang="en-US" noProof="0" smtClean="0"/>
              <a:t>6/29/2021 4:01 PM</a:t>
            </a:fld>
            <a:endParaRPr lang="en-US" noProof="0" dirty="0"/>
          </a:p>
        </p:txBody>
      </p:sp>
      <p:sp>
        <p:nvSpPr>
          <p:cNvPr id="8" name="Footer Placeholder 7"/>
          <p:cNvSpPr>
            <a:spLocks noGrp="1"/>
          </p:cNvSpPr>
          <p:nvPr>
            <p:ph type="ftr" sz="quarter" idx="11"/>
          </p:nvPr>
        </p:nvSpPr>
        <p:spPr>
          <a:xfrm>
            <a:off x="581192" y="5951811"/>
            <a:ext cx="6917210" cy="365125"/>
          </a:xfrm>
        </p:spPr>
        <p:txBody>
          <a:bodyPr/>
          <a:lstStyle>
            <a:lvl1pPr>
              <a:defRPr>
                <a:solidFill>
                  <a:srgbClr val="903163"/>
                </a:solidFill>
              </a:defRPr>
            </a:lvl1pPr>
          </a:lstStyle>
          <a:p>
            <a:r>
              <a:rPr lang="en-US" noProof="0" dirty="0"/>
              <a:t>ADD A FOOTER</a:t>
            </a:r>
          </a:p>
        </p:txBody>
      </p:sp>
      <p:sp>
        <p:nvSpPr>
          <p:cNvPr id="23" name="Content Placeholder 3">
            <a:extLst>
              <a:ext uri="{FF2B5EF4-FFF2-40B4-BE49-F238E27FC236}">
                <a16:creationId xmlns:a16="http://schemas.microsoft.com/office/drawing/2014/main" id="{6D289ABA-BA71-41AF-AA30-58CB8F426F6C}"/>
              </a:ext>
            </a:extLst>
          </p:cNvPr>
          <p:cNvSpPr>
            <a:spLocks noGrp="1"/>
          </p:cNvSpPr>
          <p:nvPr>
            <p:ph sz="half" idx="15"/>
          </p:nvPr>
        </p:nvSpPr>
        <p:spPr>
          <a:xfrm>
            <a:off x="8145430" y="2714624"/>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Slide Number Placeholder 8"/>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
        <p:nvSpPr>
          <p:cNvPr id="22" name="Content Placeholder 3">
            <a:extLst>
              <a:ext uri="{FF2B5EF4-FFF2-40B4-BE49-F238E27FC236}">
                <a16:creationId xmlns:a16="http://schemas.microsoft.com/office/drawing/2014/main" id="{C06DFC81-3912-4844-B25C-E1D7CBCD80A0}"/>
              </a:ext>
            </a:extLst>
          </p:cNvPr>
          <p:cNvSpPr>
            <a:spLocks noGrp="1"/>
          </p:cNvSpPr>
          <p:nvPr>
            <p:ph sz="half" idx="14"/>
          </p:nvPr>
        </p:nvSpPr>
        <p:spPr>
          <a:xfrm>
            <a:off x="4400414" y="2714624"/>
            <a:ext cx="3378403" cy="3194051"/>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Text Placeholder 2">
            <a:extLst>
              <a:ext uri="{FF2B5EF4-FFF2-40B4-BE49-F238E27FC236}">
                <a16:creationId xmlns:a16="http://schemas.microsoft.com/office/drawing/2014/main" id="{11556C46-FD2A-4916-B30C-DB066CAEA471}"/>
              </a:ext>
            </a:extLst>
          </p:cNvPr>
          <p:cNvSpPr>
            <a:spLocks noGrp="1"/>
          </p:cNvSpPr>
          <p:nvPr>
            <p:ph type="body" idx="16"/>
          </p:nvPr>
        </p:nvSpPr>
        <p:spPr>
          <a:xfrm>
            <a:off x="8241852" y="2023139"/>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cxnSp>
        <p:nvCxnSpPr>
          <p:cNvPr id="19" name="Straight Connector 18">
            <a:extLst>
              <a:ext uri="{FF2B5EF4-FFF2-40B4-BE49-F238E27FC236}">
                <a16:creationId xmlns:a16="http://schemas.microsoft.com/office/drawing/2014/main" id="{E2328988-0888-4C1A-8F73-17D455B6F882}"/>
              </a:ext>
              <a:ext uri="{C183D7F6-B498-43B3-948B-1728B52AA6E4}">
                <adec:decorative xmlns:adec="http://schemas.microsoft.com/office/drawing/2017/decorative" val="1"/>
              </a:ext>
            </a:extLst>
          </p:cNvPr>
          <p:cNvCxnSpPr>
            <a:cxnSpLocks/>
          </p:cNvCxnSpPr>
          <p:nvPr userDrawn="1"/>
        </p:nvCxnSpPr>
        <p:spPr>
          <a:xfrm>
            <a:off x="4180115"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Straight Connector 19">
            <a:extLst>
              <a:ext uri="{FF2B5EF4-FFF2-40B4-BE49-F238E27FC236}">
                <a16:creationId xmlns:a16="http://schemas.microsoft.com/office/drawing/2014/main" id="{D81892BA-72AB-4029-BF58-4D6F90C43628}"/>
              </a:ext>
              <a:ext uri="{C183D7F6-B498-43B3-948B-1728B52AA6E4}">
                <adec:decorative xmlns:adec="http://schemas.microsoft.com/office/drawing/2017/decorative" val="1"/>
              </a:ext>
            </a:extLst>
          </p:cNvPr>
          <p:cNvCxnSpPr>
            <a:cxnSpLocks/>
          </p:cNvCxnSpPr>
          <p:nvPr userDrawn="1"/>
        </p:nvCxnSpPr>
        <p:spPr>
          <a:xfrm>
            <a:off x="7962123"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Text Placeholder 2">
            <a:extLst>
              <a:ext uri="{FF2B5EF4-FFF2-40B4-BE49-F238E27FC236}">
                <a16:creationId xmlns:a16="http://schemas.microsoft.com/office/drawing/2014/main" id="{8E232301-6803-418F-8637-ABBAC64416DA}"/>
              </a:ext>
            </a:extLst>
          </p:cNvPr>
          <p:cNvSpPr>
            <a:spLocks noGrp="1"/>
          </p:cNvSpPr>
          <p:nvPr>
            <p:ph type="body" idx="13"/>
          </p:nvPr>
        </p:nvSpPr>
        <p:spPr>
          <a:xfrm>
            <a:off x="4496836" y="2023139"/>
            <a:ext cx="3198328" cy="536005"/>
          </a:xfrm>
        </p:spPr>
        <p:txBody>
          <a:bodyPr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Tree>
    <p:extLst>
      <p:ext uri="{BB962C8B-B14F-4D97-AF65-F5344CB8AC3E}">
        <p14:creationId xmlns:p14="http://schemas.microsoft.com/office/powerpoint/2010/main" val="57119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a:t>Click to edit Master title style</a:t>
            </a:r>
          </a:p>
        </p:txBody>
      </p:sp>
      <p:sp>
        <p:nvSpPr>
          <p:cNvPr id="3" name="Text Placeholder 2"/>
          <p:cNvSpPr>
            <a:spLocks noGrp="1"/>
          </p:cNvSpPr>
          <p:nvPr>
            <p:ph type="body" idx="1"/>
          </p:nvPr>
        </p:nvSpPr>
        <p:spPr>
          <a:xfrm>
            <a:off x="581193" y="2250892"/>
            <a:ext cx="5393102" cy="536005"/>
          </a:xfrm>
        </p:spPr>
        <p:txBody>
          <a:bodyPr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6217707" y="2250892"/>
            <a:ext cx="5393102" cy="553373"/>
          </a:xfrm>
        </p:spPr>
        <p:txBody>
          <a:bodyPr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lvl1pPr>
              <a:defRPr>
                <a:solidFill>
                  <a:srgbClr val="903163"/>
                </a:solidFill>
              </a:defRPr>
            </a:lvl1pPr>
          </a:lstStyle>
          <a:p>
            <a:fld id="{1071D4F1-D1CA-4497-A924-B6F9F99CF092}" type="datetime8">
              <a:rPr lang="en-US" noProof="0" smtClean="0"/>
              <a:t>6/29/2021 4:01 PM</a:t>
            </a:fld>
            <a:endParaRPr lang="en-US" noProof="0" dirty="0"/>
          </a:p>
        </p:txBody>
      </p:sp>
      <p:sp>
        <p:nvSpPr>
          <p:cNvPr id="8" name="Footer Placeholder 7"/>
          <p:cNvSpPr>
            <a:spLocks noGrp="1"/>
          </p:cNvSpPr>
          <p:nvPr>
            <p:ph type="ftr" sz="quarter" idx="11"/>
          </p:nvPr>
        </p:nvSpPr>
        <p:spPr/>
        <p:txBody>
          <a:bodyPr/>
          <a:lstStyle>
            <a:lvl1pPr>
              <a:defRPr>
                <a:solidFill>
                  <a:srgbClr val="903163"/>
                </a:solidFill>
              </a:defRPr>
            </a:lvl1pPr>
          </a:lstStyle>
          <a:p>
            <a:r>
              <a:rPr lang="en-US" noProof="0" dirty="0"/>
              <a:t>ADD A FOOTER</a:t>
            </a:r>
          </a:p>
        </p:txBody>
      </p:sp>
      <p:sp>
        <p:nvSpPr>
          <p:cNvPr id="9" name="Slide Number Placeholder 8"/>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Tree>
    <p:extLst>
      <p:ext uri="{BB962C8B-B14F-4D97-AF65-F5344CB8AC3E}">
        <p14:creationId xmlns:p14="http://schemas.microsoft.com/office/powerpoint/2010/main" val="241669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p:cNvSpPr>
            <a:spLocks noChangeAspect="1"/>
          </p:cNvSpPr>
          <p:nvPr/>
        </p:nvSpPr>
        <p:spPr bwMode="white">
          <a:xfrm>
            <a:off x="440683"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Date Placeholder 2"/>
          <p:cNvSpPr>
            <a:spLocks noGrp="1"/>
          </p:cNvSpPr>
          <p:nvPr>
            <p:ph type="dt" sz="half" idx="10"/>
          </p:nvPr>
        </p:nvSpPr>
        <p:spPr/>
        <p:txBody>
          <a:bodyPr/>
          <a:lstStyle/>
          <a:p>
            <a:fld id="{2545703A-8B8B-479F-85A0-F1144D6EBFD0}" type="datetime8">
              <a:rPr lang="en-US" noProof="0" smtClean="0"/>
              <a:t>6/29/2021 4:01 PM</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C5C3056E-1632-4A65-A24F-3F10A1450A6E}" type="slidenum">
              <a:rPr lang="en-US" noProof="0" smtClean="0"/>
              <a:t>‹#›</a:t>
            </a:fld>
            <a:endParaRPr lang="en-US" noProof="0" dirty="0"/>
          </a:p>
        </p:txBody>
      </p:sp>
      <p:sp>
        <p:nvSpPr>
          <p:cNvPr id="9" name="Title 1">
            <a:extLst>
              <a:ext uri="{FF2B5EF4-FFF2-40B4-BE49-F238E27FC236}">
                <a16:creationId xmlns:a16="http://schemas.microsoft.com/office/drawing/2014/main" id="{5CEC16FA-81A4-6F41-9FCE-6262A4533E5C}"/>
              </a:ext>
            </a:extLst>
          </p:cNvPr>
          <p:cNvSpPr>
            <a:spLocks noGrp="1"/>
          </p:cNvSpPr>
          <p:nvPr>
            <p:ph type="title"/>
          </p:nvPr>
        </p:nvSpPr>
        <p:spPr>
          <a:xfrm>
            <a:off x="581193" y="729658"/>
            <a:ext cx="11029616" cy="988332"/>
          </a:xfrm>
        </p:spPr>
        <p:txBody>
          <a:bodyPr anchor="ctr" anchorCtr="0">
            <a:normAutofit/>
          </a:bodyPr>
          <a:lstStyle>
            <a:lvl1pPr algn="ctr">
              <a:defRPr sz="4000"/>
            </a:lvl1pPr>
          </a:lstStyle>
          <a:p>
            <a:r>
              <a:rPr lang="en-US" noProof="0"/>
              <a:t>Click to edit Master title style</a:t>
            </a:r>
          </a:p>
        </p:txBody>
      </p:sp>
    </p:spTree>
    <p:extLst>
      <p:ext uri="{BB962C8B-B14F-4D97-AF65-F5344CB8AC3E}">
        <p14:creationId xmlns:p14="http://schemas.microsoft.com/office/powerpoint/2010/main" val="154544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903163"/>
                </a:solidFill>
              </a:defRPr>
            </a:lvl1pPr>
          </a:lstStyle>
          <a:p>
            <a:fld id="{10735125-8E46-4A4D-9046-374AF8201544}" type="datetime8">
              <a:rPr lang="en-US" noProof="0" smtClean="0"/>
              <a:t>6/29/2021 4:01 PM</a:t>
            </a:fld>
            <a:endParaRPr lang="en-US" noProof="0" dirty="0"/>
          </a:p>
        </p:txBody>
      </p:sp>
      <p:sp>
        <p:nvSpPr>
          <p:cNvPr id="3" name="Footer Placeholder 2"/>
          <p:cNvSpPr>
            <a:spLocks noGrp="1"/>
          </p:cNvSpPr>
          <p:nvPr>
            <p:ph type="ftr" sz="quarter" idx="11"/>
          </p:nvPr>
        </p:nvSpPr>
        <p:spPr/>
        <p:txBody>
          <a:bodyPr/>
          <a:lstStyle>
            <a:lvl1pPr>
              <a:defRPr>
                <a:solidFill>
                  <a:srgbClr val="903163"/>
                </a:solidFill>
              </a:defRPr>
            </a:lvl1pPr>
          </a:lstStyle>
          <a:p>
            <a:r>
              <a:rPr lang="en-US" noProof="0" dirty="0"/>
              <a:t>ADD A FOOTER</a:t>
            </a:r>
          </a:p>
        </p:txBody>
      </p:sp>
      <p:sp>
        <p:nvSpPr>
          <p:cNvPr id="4" name="Slide Number Placeholder 3"/>
          <p:cNvSpPr>
            <a:spLocks noGrp="1"/>
          </p:cNvSpPr>
          <p:nvPr>
            <p:ph type="sldNum" sz="quarter" idx="12"/>
          </p:nvPr>
        </p:nvSpPr>
        <p:spPr/>
        <p:txBody>
          <a:bodyPr/>
          <a:lstStyle>
            <a:lvl1pPr>
              <a:defRPr>
                <a:solidFill>
                  <a:srgbClr val="903163"/>
                </a:solidFill>
              </a:defRPr>
            </a:lvl1pPr>
          </a:lstStyle>
          <a:p>
            <a:fld id="{C5C3056E-1632-4A65-A24F-3F10A1450A6E}" type="slidenum">
              <a:rPr lang="en-US" noProof="0" smtClean="0"/>
              <a:pPr/>
              <a:t>‹#›</a:t>
            </a:fld>
            <a:endParaRPr lang="en-US" noProof="0" dirty="0"/>
          </a:p>
        </p:txBody>
      </p:sp>
      <p:sp>
        <p:nvSpPr>
          <p:cNvPr id="5" name="Title 4">
            <a:extLst>
              <a:ext uri="{FF2B5EF4-FFF2-40B4-BE49-F238E27FC236}">
                <a16:creationId xmlns:a16="http://schemas.microsoft.com/office/drawing/2014/main" id="{DFBB0525-CFF9-4A39-B5EA-579253994F60}"/>
              </a:ext>
            </a:extLst>
          </p:cNvPr>
          <p:cNvSpPr>
            <a:spLocks noGrp="1"/>
          </p:cNvSpPr>
          <p:nvPr>
            <p:ph type="title"/>
          </p:nvPr>
        </p:nvSpPr>
        <p:spPr/>
        <p:txBody>
          <a:bodyPr/>
          <a:lstStyle>
            <a:lvl1pPr>
              <a:defRPr>
                <a:solidFill>
                  <a:schemeClr val="tx1"/>
                </a:solidFill>
              </a:defRPr>
            </a:lvl1pPr>
          </a:lstStyle>
          <a:p>
            <a:r>
              <a:rPr lang="en-US" noProof="0"/>
              <a:t>Click to edit Master title style</a:t>
            </a:r>
          </a:p>
        </p:txBody>
      </p:sp>
    </p:spTree>
    <p:extLst>
      <p:ext uri="{BB962C8B-B14F-4D97-AF65-F5344CB8AC3E}">
        <p14:creationId xmlns:p14="http://schemas.microsoft.com/office/powerpoint/2010/main" val="785869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gradFill flip="none" rotWithShape="1">
          <a:gsLst>
            <a:gs pos="0">
              <a:schemeClr val="bg1">
                <a:tint val="90000"/>
                <a:lumMod val="110000"/>
              </a:schemeClr>
            </a:gs>
            <a:gs pos="100000">
              <a:schemeClr val="accent4">
                <a:lumMod val="60000"/>
                <a:lumOff val="40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noProof="0"/>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FB2FEDCD-A8B3-4C26-9BD4-E5F7EA3FDE25}" type="datetime8">
              <a:rPr lang="en-US" noProof="0" smtClean="0"/>
              <a:t>6/29/2021 4:01 PM</a:t>
            </a:fld>
            <a:endParaRPr lang="en-US" noProof="0"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US" noProof="0" dirty="0"/>
              <a:t>ADD A FOOTER</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5C3056E-1632-4A65-A24F-3F10A1450A6E}" type="slidenum">
              <a:rPr lang="en-US" noProof="0" smtClean="0"/>
              <a:t>‹#›</a:t>
            </a:fld>
            <a:endParaRPr lang="en-US" noProof="0"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707312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73" r:id="rId7"/>
    <p:sldLayoutId id="2147483666" r:id="rId8"/>
    <p:sldLayoutId id="2147483667" r:id="rId9"/>
    <p:sldLayoutId id="2147483668" r:id="rId10"/>
    <p:sldLayoutId id="214748366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samhsa.gov/" TargetMode="External"/><Relationship Id="rId5" Type="http://schemas.openxmlformats.org/officeDocument/2006/relationships/hyperlink" Target="https://ecfr.federalregister.gov/" TargetMode="External"/><Relationship Id="rId4" Type="http://schemas.openxmlformats.org/officeDocument/2006/relationships/hyperlink" Target="https://www.ecfr.gov/cgi-bin/text-idx?rgn=div5&amp;node=42:1.0.1.1.2"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www.ecfr.gov/cgi-bin/text-idx?tpl=/ecfrbrowse/Title45/45cfr164_main_02.tpl" TargetMode="Externa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accent4">
                <a:lumMod val="60000"/>
                <a:lumOff val="40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descr="title">
            <a:extLst>
              <a:ext uri="{FF2B5EF4-FFF2-40B4-BE49-F238E27FC236}">
                <a16:creationId xmlns:a16="http://schemas.microsoft.com/office/drawing/2014/main" id="{A6E9EA0F-FD88-464F-99D9-0E151D11E785}"/>
              </a:ext>
            </a:extLst>
          </p:cNvPr>
          <p:cNvSpPr>
            <a:spLocks noGrp="1"/>
          </p:cNvSpPr>
          <p:nvPr>
            <p:ph type="ctrTitle"/>
          </p:nvPr>
        </p:nvSpPr>
        <p:spPr>
          <a:xfrm>
            <a:off x="447675" y="533400"/>
            <a:ext cx="11243732" cy="2565400"/>
          </a:xfrm>
        </p:spPr>
        <p:txBody>
          <a:bodyPr anchor="ctr">
            <a:normAutofit fontScale="90000"/>
          </a:bodyPr>
          <a:lstStyle/>
          <a:p>
            <a:pPr algn="ctr"/>
            <a:r>
              <a:rPr lang="en-US" sz="4000" dirty="0"/>
              <a:t> </a:t>
            </a:r>
            <a:r>
              <a:rPr lang="en-US" sz="6000" dirty="0"/>
              <a:t>42 CFR Part 2: Updated Rule</a:t>
            </a:r>
            <a:br>
              <a:rPr lang="en-US" sz="6000" dirty="0"/>
            </a:br>
            <a:r>
              <a:rPr lang="en-US" sz="6000" dirty="0"/>
              <a:t>and differences between HIPAA</a:t>
            </a:r>
            <a:endParaRPr lang="en-US" sz="6600" dirty="0"/>
          </a:p>
        </p:txBody>
      </p:sp>
      <p:sp>
        <p:nvSpPr>
          <p:cNvPr id="3" name="Subtitle 2" descr="content">
            <a:extLst>
              <a:ext uri="{FF2B5EF4-FFF2-40B4-BE49-F238E27FC236}">
                <a16:creationId xmlns:a16="http://schemas.microsoft.com/office/drawing/2014/main" id="{7932A20C-8823-4E5C-BF21-C75BA56E76DE}"/>
              </a:ext>
            </a:extLst>
          </p:cNvPr>
          <p:cNvSpPr>
            <a:spLocks noGrp="1"/>
          </p:cNvSpPr>
          <p:nvPr>
            <p:ph type="subTitle" idx="1"/>
          </p:nvPr>
        </p:nvSpPr>
        <p:spPr bwMode="black">
          <a:xfrm>
            <a:off x="742950" y="3314700"/>
            <a:ext cx="10805583" cy="2800349"/>
          </a:xfrm>
        </p:spPr>
        <p:txBody>
          <a:bodyPr anchor="ctr">
            <a:normAutofit/>
          </a:bodyPr>
          <a:lstStyle/>
          <a:p>
            <a:pPr algn="l">
              <a:spcAft>
                <a:spcPts val="3000"/>
              </a:spcAft>
            </a:pPr>
            <a:r>
              <a:rPr lang="en-US" sz="2000" cap="none" dirty="0">
                <a:solidFill>
                  <a:srgbClr val="FFFFFF"/>
                </a:solidFill>
              </a:rPr>
              <a:t>By Traci Dawson, LPC, CADC II, Utilization Management Supervisor</a:t>
            </a:r>
          </a:p>
          <a:p>
            <a:pPr algn="l">
              <a:spcAft>
                <a:spcPts val="3000"/>
              </a:spcAft>
            </a:pPr>
            <a:r>
              <a:rPr lang="en-US" cap="none" dirty="0">
                <a:solidFill>
                  <a:srgbClr val="FFFFFF"/>
                </a:solidFill>
              </a:rPr>
              <a:t>Yamhill County Health and Human Services</a:t>
            </a:r>
          </a:p>
          <a:p>
            <a:pPr algn="l">
              <a:spcAft>
                <a:spcPts val="3000"/>
              </a:spcAft>
            </a:pPr>
            <a:r>
              <a:rPr lang="en-US" cap="none" dirty="0">
                <a:solidFill>
                  <a:srgbClr val="FFFFFF"/>
                </a:solidFill>
              </a:rPr>
              <a:t>July 2021</a:t>
            </a:r>
          </a:p>
        </p:txBody>
      </p:sp>
      <p:sp>
        <p:nvSpPr>
          <p:cNvPr id="4" name="Slide Number Placeholder 3">
            <a:extLst>
              <a:ext uri="{FF2B5EF4-FFF2-40B4-BE49-F238E27FC236}">
                <a16:creationId xmlns:a16="http://schemas.microsoft.com/office/drawing/2014/main" id="{E400FF73-2274-44D8-A601-9D63AB0064BA}"/>
              </a:ext>
            </a:extLst>
          </p:cNvPr>
          <p:cNvSpPr>
            <a:spLocks noGrp="1"/>
          </p:cNvSpPr>
          <p:nvPr>
            <p:ph type="sldNum" sz="quarter" idx="12"/>
          </p:nvPr>
        </p:nvSpPr>
        <p:spPr/>
        <p:txBody>
          <a:bodyPr/>
          <a:lstStyle/>
          <a:p>
            <a:fld id="{C5C3056E-1632-4A65-A24F-3F10A1450A6E}" type="slidenum">
              <a:rPr lang="en-US" noProof="0" smtClean="0"/>
              <a:pPr/>
              <a:t>1</a:t>
            </a:fld>
            <a:endParaRPr lang="en-US" noProof="0" dirty="0"/>
          </a:p>
        </p:txBody>
      </p:sp>
    </p:spTree>
    <p:extLst>
      <p:ext uri="{BB962C8B-B14F-4D97-AF65-F5344CB8AC3E}">
        <p14:creationId xmlns:p14="http://schemas.microsoft.com/office/powerpoint/2010/main" val="180603781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normAutofit/>
          </a:bodyPr>
          <a:lstStyle/>
          <a:p>
            <a:r>
              <a:rPr lang="en-US" b="0" i="0" u="none" strike="noStrike" baseline="0" dirty="0">
                <a:latin typeface="Calibri" panose="020F0502020204030204" pitchFamily="34" charset="0"/>
              </a:rPr>
              <a:t>Summary of July 2020 Final Rule</a:t>
            </a:r>
            <a:endParaRPr lang="en-US" sz="11500"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66900"/>
            <a:ext cx="11029615" cy="4902200"/>
          </a:xfrm>
        </p:spPr>
        <p:txBody>
          <a:bodyPr>
            <a:normAutofit fontScale="85000" lnSpcReduction="20000"/>
          </a:bodyPr>
          <a:lstStyle/>
          <a:p>
            <a:r>
              <a:rPr lang="en-US" sz="3600" b="1" i="0" u="none" strike="noStrike" baseline="0" dirty="0">
                <a:solidFill>
                  <a:srgbClr val="000000"/>
                </a:solidFill>
              </a:rPr>
              <a:t>Consent requirements (§2.31)</a:t>
            </a:r>
          </a:p>
          <a:p>
            <a:pPr lvl="1"/>
            <a:r>
              <a:rPr lang="en-US" sz="3100" b="0" i="0" u="none" strike="noStrike" baseline="0" dirty="0">
                <a:solidFill>
                  <a:srgbClr val="000000"/>
                </a:solidFill>
              </a:rPr>
              <a:t>Permits patients to consent to the disclosure of their information for operations purposes to certain entities </a:t>
            </a:r>
            <a:r>
              <a:rPr lang="en-US" sz="3100" b="1" i="1" u="none" strike="noStrike" baseline="0" dirty="0">
                <a:solidFill>
                  <a:srgbClr val="000000"/>
                </a:solidFill>
              </a:rPr>
              <a:t>without naming a specific individual</a:t>
            </a:r>
            <a:r>
              <a:rPr lang="en-US" sz="3100" b="0" i="1" u="none" strike="noStrike" baseline="0" dirty="0">
                <a:solidFill>
                  <a:srgbClr val="000000"/>
                </a:solidFill>
              </a:rPr>
              <a:t> </a:t>
            </a:r>
            <a:r>
              <a:rPr lang="en-US" sz="3100" b="0" i="0" u="none" strike="noStrike" baseline="0" dirty="0">
                <a:solidFill>
                  <a:srgbClr val="000000"/>
                </a:solidFill>
              </a:rPr>
              <a:t>and includes special instructions for health information exchanges (HIEs) and research institutions</a:t>
            </a:r>
          </a:p>
          <a:p>
            <a:pPr lvl="1"/>
            <a:r>
              <a:rPr lang="en-US" sz="3100" b="0" i="0" u="none" strike="noStrike" baseline="0" dirty="0">
                <a:solidFill>
                  <a:srgbClr val="000000"/>
                </a:solidFill>
              </a:rPr>
              <a:t>This is a significant change as before you had to list a specific individual in order to release SUD information </a:t>
            </a:r>
          </a:p>
          <a:p>
            <a:r>
              <a:rPr lang="en-US" sz="3600" b="1" i="0" u="none" strike="noStrike" baseline="0" dirty="0">
                <a:solidFill>
                  <a:srgbClr val="000000"/>
                </a:solidFill>
              </a:rPr>
              <a:t>Prohibition on redisclosure (§2.32)</a:t>
            </a:r>
          </a:p>
          <a:p>
            <a:pPr lvl="1"/>
            <a:r>
              <a:rPr lang="en-US" sz="3100" b="0" i="0" u="none" strike="noStrike" baseline="0" dirty="0">
                <a:solidFill>
                  <a:srgbClr val="000000"/>
                </a:solidFill>
              </a:rPr>
              <a:t>Clarifies that non-Part 2 providers </a:t>
            </a:r>
            <a:r>
              <a:rPr lang="en-US" sz="3100" i="0" u="none" strike="noStrike" baseline="0" dirty="0">
                <a:solidFill>
                  <a:srgbClr val="000000"/>
                </a:solidFill>
              </a:rPr>
              <a:t>do not need to redact </a:t>
            </a:r>
            <a:r>
              <a:rPr lang="en-US" sz="3100" b="0" i="0" u="none" strike="noStrike" baseline="0" dirty="0">
                <a:solidFill>
                  <a:srgbClr val="000000"/>
                </a:solidFill>
              </a:rPr>
              <a:t>information in their or another non-Part 2 record and confirms that redisclosure is permitted if expressly permitted by written consent of the patient or permitted under Part 2 regulations</a:t>
            </a:r>
          </a:p>
          <a:p>
            <a:endParaRPr lang="en-US" sz="1800" b="0" i="0" u="none" strike="noStrike" baseline="0" dirty="0">
              <a:solidFill>
                <a:srgbClr val="000000"/>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09C65CED-A690-41CB-B104-586BED8F0EB5}"/>
              </a:ext>
            </a:extLst>
          </p:cNvPr>
          <p:cNvSpPr>
            <a:spLocks noGrp="1"/>
          </p:cNvSpPr>
          <p:nvPr>
            <p:ph type="sldNum" sz="quarter" idx="12"/>
          </p:nvPr>
        </p:nvSpPr>
        <p:spPr/>
        <p:txBody>
          <a:bodyPr/>
          <a:lstStyle/>
          <a:p>
            <a:fld id="{C5C3056E-1632-4A65-A24F-3F10A1450A6E}" type="slidenum">
              <a:rPr lang="en-US" noProof="0" smtClean="0"/>
              <a:t>10</a:t>
            </a:fld>
            <a:endParaRPr lang="en-US" noProof="0" dirty="0"/>
          </a:p>
        </p:txBody>
      </p:sp>
    </p:spTree>
    <p:extLst>
      <p:ext uri="{BB962C8B-B14F-4D97-AF65-F5344CB8AC3E}">
        <p14:creationId xmlns:p14="http://schemas.microsoft.com/office/powerpoint/2010/main" val="2566131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lstStyle/>
          <a:p>
            <a:r>
              <a:rPr lang="en-US" sz="4000" b="0" i="0" u="none" strike="noStrike" baseline="0" dirty="0">
                <a:latin typeface="Calibri" panose="020F0502020204030204" pitchFamily="34" charset="0"/>
              </a:rPr>
              <a:t>Summary of Final Rule, cont..</a:t>
            </a:r>
            <a:endParaRPr lang="en-US"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943100"/>
            <a:ext cx="11029615" cy="4826000"/>
          </a:xfrm>
        </p:spPr>
        <p:txBody>
          <a:bodyPr>
            <a:normAutofit lnSpcReduction="10000"/>
          </a:bodyPr>
          <a:lstStyle/>
          <a:p>
            <a:r>
              <a:rPr lang="en-US" sz="2800" b="1" i="0" u="none" strike="noStrike" baseline="0" dirty="0">
                <a:solidFill>
                  <a:srgbClr val="000000"/>
                </a:solidFill>
              </a:rPr>
              <a:t>Research (§2.52)</a:t>
            </a:r>
          </a:p>
          <a:p>
            <a:pPr lvl="1"/>
            <a:r>
              <a:rPr lang="en-US" sz="2000" b="0" i="0" u="none" strike="noStrike" baseline="0" dirty="0">
                <a:solidFill>
                  <a:srgbClr val="000000"/>
                </a:solidFill>
              </a:rPr>
              <a:t>Permits research disclosures of Part 2 data by a HIPAA covered entity to individuals and organizations who are neither HIPAA covered entities, nor subject to the Common Rule. Also now permits research disclosures to recipients who are covered by Food and Drug Administration (FDA) regulations</a:t>
            </a:r>
          </a:p>
          <a:p>
            <a:r>
              <a:rPr lang="en-US" sz="2800" b="1" i="0" u="none" strike="noStrike" baseline="0" dirty="0">
                <a:solidFill>
                  <a:srgbClr val="000000"/>
                </a:solidFill>
              </a:rPr>
              <a:t>Audit and evaluation (§2.53)</a:t>
            </a:r>
          </a:p>
          <a:p>
            <a:pPr lvl="1"/>
            <a:r>
              <a:rPr lang="en-US" sz="2000" b="0" i="0" u="none" strike="noStrike" baseline="0" dirty="0">
                <a:solidFill>
                  <a:srgbClr val="000000"/>
                </a:solidFill>
              </a:rPr>
              <a:t>Clarifies that federal, state and local governmental agencies and third-party payors may conduct audits and evaluations to identify actions necessary to improve care; that audits and evaluations may include medical necessity and utilization reviews; and that auditors may include quality assurance organizations as well as entities with direct administrative control over a Part 2 program or a lawful holder. Also updates language related to quality improvement organizations (QIOs), and allows for patient identifying information to be disclosed to federal, state, or local government agencies, and to their contractors, subcontractors, and legal representatives for audit and evaluations required by law</a:t>
            </a:r>
            <a:endParaRPr lang="en-US" sz="1800" dirty="0"/>
          </a:p>
        </p:txBody>
      </p:sp>
      <p:sp>
        <p:nvSpPr>
          <p:cNvPr id="4" name="Slide Number Placeholder 3">
            <a:extLst>
              <a:ext uri="{FF2B5EF4-FFF2-40B4-BE49-F238E27FC236}">
                <a16:creationId xmlns:a16="http://schemas.microsoft.com/office/drawing/2014/main" id="{C16565CA-9C78-4B92-AEA5-693765467C21}"/>
              </a:ext>
            </a:extLst>
          </p:cNvPr>
          <p:cNvSpPr>
            <a:spLocks noGrp="1"/>
          </p:cNvSpPr>
          <p:nvPr>
            <p:ph type="sldNum" sz="quarter" idx="12"/>
          </p:nvPr>
        </p:nvSpPr>
        <p:spPr/>
        <p:txBody>
          <a:bodyPr/>
          <a:lstStyle/>
          <a:p>
            <a:fld id="{C5C3056E-1632-4A65-A24F-3F10A1450A6E}" type="slidenum">
              <a:rPr lang="en-US" noProof="0" smtClean="0"/>
              <a:t>11</a:t>
            </a:fld>
            <a:endParaRPr lang="en-US" noProof="0" dirty="0"/>
          </a:p>
        </p:txBody>
      </p:sp>
    </p:spTree>
    <p:extLst>
      <p:ext uri="{BB962C8B-B14F-4D97-AF65-F5344CB8AC3E}">
        <p14:creationId xmlns:p14="http://schemas.microsoft.com/office/powerpoint/2010/main" val="2384802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ightbulb">
            <a:extLst>
              <a:ext uri="{FF2B5EF4-FFF2-40B4-BE49-F238E27FC236}">
                <a16:creationId xmlns:a16="http://schemas.microsoft.com/office/drawing/2014/main" id="{E9661DC4-D526-4678-A1C8-58A8BEB68D38}"/>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66900" y="1939155"/>
            <a:ext cx="2628000" cy="2628000"/>
          </a:xfrm>
          <a:prstGeom prst="rect">
            <a:avLst/>
          </a:prstGeom>
        </p:spPr>
      </p:pic>
      <p:sp>
        <p:nvSpPr>
          <p:cNvPr id="2" name="Title 1" descr="content">
            <a:extLst>
              <a:ext uri="{FF2B5EF4-FFF2-40B4-BE49-F238E27FC236}">
                <a16:creationId xmlns:a16="http://schemas.microsoft.com/office/drawing/2014/main" id="{B6FA4435-3751-4780-9A9B-F91171E793F2}"/>
              </a:ext>
            </a:extLst>
          </p:cNvPr>
          <p:cNvSpPr>
            <a:spLocks noGrp="1"/>
          </p:cNvSpPr>
          <p:nvPr>
            <p:ph type="title"/>
          </p:nvPr>
        </p:nvSpPr>
        <p:spPr>
          <a:xfrm>
            <a:off x="6295292" y="773724"/>
            <a:ext cx="5315516" cy="4958862"/>
          </a:xfrm>
        </p:spPr>
        <p:txBody>
          <a:bodyPr>
            <a:normAutofit fontScale="90000"/>
          </a:bodyPr>
          <a:lstStyle/>
          <a:p>
            <a:r>
              <a:rPr lang="en-US" sz="3200" dirty="0">
                <a:latin typeface="+mn-lt"/>
              </a:rPr>
              <a:t>Ways to share info while in compliance with Part 2:</a:t>
            </a:r>
            <a:br>
              <a:rPr lang="en-US" sz="3200" dirty="0">
                <a:latin typeface="+mn-lt"/>
              </a:rPr>
            </a:br>
            <a:br>
              <a:rPr lang="en-US" sz="3200" dirty="0">
                <a:latin typeface="+mn-lt"/>
              </a:rPr>
            </a:br>
            <a:r>
              <a:rPr lang="en-US" sz="3200" dirty="0">
                <a:latin typeface="+mn-lt"/>
              </a:rPr>
              <a:t>1. patient written consent</a:t>
            </a:r>
            <a:br>
              <a:rPr lang="en-US" sz="3200" dirty="0">
                <a:latin typeface="+mn-lt"/>
              </a:rPr>
            </a:br>
            <a:r>
              <a:rPr lang="en-US" sz="3200" dirty="0">
                <a:latin typeface="+mn-lt"/>
              </a:rPr>
              <a:t>2. Bonafide medical emergency</a:t>
            </a:r>
            <a:br>
              <a:rPr lang="en-US" sz="3200" dirty="0">
                <a:latin typeface="+mn-lt"/>
              </a:rPr>
            </a:br>
            <a:r>
              <a:rPr lang="en-US" sz="3200" dirty="0">
                <a:latin typeface="+mn-lt"/>
              </a:rPr>
              <a:t>3. To qualified service organization (QSO)</a:t>
            </a:r>
          </a:p>
        </p:txBody>
      </p:sp>
      <p:sp>
        <p:nvSpPr>
          <p:cNvPr id="3" name="Slide Number Placeholder 2">
            <a:extLst>
              <a:ext uri="{FF2B5EF4-FFF2-40B4-BE49-F238E27FC236}">
                <a16:creationId xmlns:a16="http://schemas.microsoft.com/office/drawing/2014/main" id="{D04E8936-0BC3-4A16-BE3E-FA88F5DEE4A9}"/>
              </a:ext>
            </a:extLst>
          </p:cNvPr>
          <p:cNvSpPr>
            <a:spLocks noGrp="1"/>
          </p:cNvSpPr>
          <p:nvPr>
            <p:ph type="sldNum" sz="quarter" idx="12"/>
          </p:nvPr>
        </p:nvSpPr>
        <p:spPr/>
        <p:txBody>
          <a:bodyPr/>
          <a:lstStyle/>
          <a:p>
            <a:fld id="{C5C3056E-1632-4A65-A24F-3F10A1450A6E}" type="slidenum">
              <a:rPr lang="en-US" noProof="0" smtClean="0"/>
              <a:t>12</a:t>
            </a:fld>
            <a:endParaRPr lang="en-US" noProof="0" dirty="0"/>
          </a:p>
        </p:txBody>
      </p:sp>
    </p:spTree>
    <p:extLst>
      <p:ext uri="{BB962C8B-B14F-4D97-AF65-F5344CB8AC3E}">
        <p14:creationId xmlns:p14="http://schemas.microsoft.com/office/powerpoint/2010/main" val="2858299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lstStyle/>
          <a:p>
            <a:pPr algn="r"/>
            <a:r>
              <a:rPr lang="en" sz="4000" dirty="0"/>
              <a:t>Patient Consent: What Must Be Included</a:t>
            </a:r>
            <a:endParaRPr lang="en-US"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79600"/>
            <a:ext cx="11029615" cy="4978400"/>
          </a:xfrm>
        </p:spPr>
        <p:txBody>
          <a:bodyPr>
            <a:normAutofit lnSpcReduction="10000"/>
          </a:bodyPr>
          <a:lstStyle/>
          <a:p>
            <a:r>
              <a:rPr lang="en-US" sz="2000" b="1" dirty="0"/>
              <a:t>Must include all the following elements:</a:t>
            </a:r>
          </a:p>
          <a:p>
            <a:pPr marL="342900" indent="-342900">
              <a:buAutoNum type="arabicPeriod"/>
            </a:pPr>
            <a:r>
              <a:rPr lang="en-US" sz="2200" dirty="0"/>
              <a:t>Specific name or general designation of the program or person permitted to make the disclosure</a:t>
            </a:r>
          </a:p>
          <a:p>
            <a:pPr marL="342900" indent="-342900">
              <a:buAutoNum type="arabicPeriod"/>
            </a:pPr>
            <a:r>
              <a:rPr lang="en-US" sz="2200" dirty="0"/>
              <a:t>Name of the individual or organization to which disclosure is to be made</a:t>
            </a:r>
          </a:p>
          <a:p>
            <a:pPr marL="342900" indent="-342900">
              <a:buAutoNum type="arabicPeriod"/>
            </a:pPr>
            <a:r>
              <a:rPr lang="en-US" sz="2200" dirty="0"/>
              <a:t>Patient's name</a:t>
            </a:r>
          </a:p>
          <a:p>
            <a:pPr marL="342900" indent="-342900">
              <a:buAutoNum type="arabicPeriod"/>
            </a:pPr>
            <a:r>
              <a:rPr lang="en-US" sz="2200" dirty="0"/>
              <a:t>Purpose of disclosure</a:t>
            </a:r>
          </a:p>
          <a:p>
            <a:pPr marL="342900" indent="-342900">
              <a:buAutoNum type="arabicPeriod"/>
            </a:pPr>
            <a:r>
              <a:rPr lang="en-US" sz="2200" dirty="0"/>
              <a:t>How much and what kind of information to disclose</a:t>
            </a:r>
          </a:p>
          <a:p>
            <a:pPr marL="342900" indent="-342900">
              <a:buAutoNum type="arabicPeriod"/>
            </a:pPr>
            <a:r>
              <a:rPr lang="en-US" sz="2200" dirty="0"/>
              <a:t>Signature of the patient and, when required for a patient who is a minor, the signature of a person authorized to give consent under § 2.14</a:t>
            </a:r>
          </a:p>
          <a:p>
            <a:pPr marL="342900" indent="-342900">
              <a:buAutoNum type="arabicPeriod" startAt="7"/>
            </a:pPr>
            <a:r>
              <a:rPr lang="en-US" sz="2200" dirty="0"/>
              <a:t>Date on which consent is signed</a:t>
            </a:r>
          </a:p>
          <a:p>
            <a:pPr marL="342900" indent="-342900">
              <a:buAutoNum type="arabicPeriod" startAt="7"/>
            </a:pPr>
            <a:r>
              <a:rPr lang="en-US" sz="2200" dirty="0"/>
              <a:t>Statement that the consent is subject to revocation at any time</a:t>
            </a:r>
          </a:p>
          <a:p>
            <a:pPr marL="342900" indent="-342900">
              <a:buAutoNum type="arabicPeriod" startAt="7"/>
            </a:pPr>
            <a:r>
              <a:rPr lang="en-US" sz="2200" dirty="0"/>
              <a:t>Date, event or condition upon which the consent will expire if not revoked before</a:t>
            </a:r>
          </a:p>
        </p:txBody>
      </p:sp>
      <p:sp>
        <p:nvSpPr>
          <p:cNvPr id="4" name="Slide Number Placeholder 3">
            <a:extLst>
              <a:ext uri="{FF2B5EF4-FFF2-40B4-BE49-F238E27FC236}">
                <a16:creationId xmlns:a16="http://schemas.microsoft.com/office/drawing/2014/main" id="{2394871F-FC36-453E-BABE-A409464EAD4D}"/>
              </a:ext>
            </a:extLst>
          </p:cNvPr>
          <p:cNvSpPr>
            <a:spLocks noGrp="1"/>
          </p:cNvSpPr>
          <p:nvPr>
            <p:ph type="sldNum" sz="quarter" idx="12"/>
          </p:nvPr>
        </p:nvSpPr>
        <p:spPr/>
        <p:txBody>
          <a:bodyPr/>
          <a:lstStyle/>
          <a:p>
            <a:fld id="{C5C3056E-1632-4A65-A24F-3F10A1450A6E}" type="slidenum">
              <a:rPr lang="en-US" noProof="0" smtClean="0"/>
              <a:t>13</a:t>
            </a:fld>
            <a:endParaRPr lang="en-US" noProof="0" dirty="0"/>
          </a:p>
        </p:txBody>
      </p:sp>
    </p:spTree>
    <p:extLst>
      <p:ext uri="{BB962C8B-B14F-4D97-AF65-F5344CB8AC3E}">
        <p14:creationId xmlns:p14="http://schemas.microsoft.com/office/powerpoint/2010/main" val="577655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r>
              <a:rPr lang="en-US" b="1" i="0" u="none" strike="noStrike" baseline="0" dirty="0">
                <a:latin typeface="Helvetica-Condensed-Bold"/>
              </a:rPr>
              <a:t>Consent questions       </a:t>
            </a:r>
            <a:endParaRPr lang="en-US" dirty="0">
              <a:latin typeface="+mn-lt"/>
            </a:endParaRP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2" y="1881658"/>
            <a:ext cx="11029615" cy="4976342"/>
          </a:xfrm>
        </p:spPr>
        <p:txBody>
          <a:bodyPr>
            <a:noAutofit/>
          </a:bodyPr>
          <a:lstStyle/>
          <a:p>
            <a:pPr algn="l"/>
            <a:r>
              <a:rPr lang="en-US" sz="2400" b="1" i="0" u="none" strike="noStrike" baseline="0" dirty="0">
                <a:solidFill>
                  <a:srgbClr val="2E0C1F"/>
                </a:solidFill>
              </a:rPr>
              <a:t>Can a Part 2 provider disclose info without consent for </a:t>
            </a:r>
            <a:r>
              <a:rPr lang="en-US" sz="2400" b="1" dirty="0">
                <a:solidFill>
                  <a:srgbClr val="2E0C1F"/>
                </a:solidFill>
              </a:rPr>
              <a:t>treatment, payment, or health care operations </a:t>
            </a:r>
            <a:r>
              <a:rPr lang="en-US" sz="2400" b="1" i="0" u="none" strike="noStrike" baseline="0" dirty="0">
                <a:solidFill>
                  <a:srgbClr val="2E0C1F"/>
                </a:solidFill>
              </a:rPr>
              <a:t>(e.g., to obtain prior authorization for medication or bill insurance) like you can with HIPAA?</a:t>
            </a:r>
          </a:p>
          <a:p>
            <a:pPr lvl="1"/>
            <a:r>
              <a:rPr lang="en-US" sz="2400" b="0" i="0" u="none" strike="noStrike" baseline="0" dirty="0">
                <a:solidFill>
                  <a:srgbClr val="2E0C1F"/>
                </a:solidFill>
              </a:rPr>
              <a:t>No, disclosures for the purpose of “payment and health care operations” are only permitted with written consent.</a:t>
            </a:r>
          </a:p>
          <a:p>
            <a:pPr lvl="1"/>
            <a:r>
              <a:rPr lang="en-US" sz="2400" b="0" i="0" u="none" strike="noStrike" baseline="0" dirty="0">
                <a:solidFill>
                  <a:srgbClr val="2E0C1F"/>
                </a:solidFill>
              </a:rPr>
              <a:t>Part 2 permits the disclosure of information without consent to treat a medical emergency or in other limited situations. Written consent is still required to disclose information for all other purposes.</a:t>
            </a:r>
            <a:endParaRPr lang="en-US" sz="2400" b="1" dirty="0">
              <a:solidFill>
                <a:srgbClr val="2E0C1F"/>
              </a:solidFill>
            </a:endParaRPr>
          </a:p>
          <a:p>
            <a:r>
              <a:rPr lang="en-US" sz="2400" b="1" dirty="0">
                <a:solidFill>
                  <a:srgbClr val="2E0C1F"/>
                </a:solidFill>
              </a:rPr>
              <a:t>Can consent be given orally?</a:t>
            </a:r>
            <a:endParaRPr lang="en-US" sz="2400" b="0" i="0" u="none" strike="noStrike" baseline="0" dirty="0">
              <a:solidFill>
                <a:srgbClr val="2E0C1F"/>
              </a:solidFill>
            </a:endParaRPr>
          </a:p>
          <a:p>
            <a:pPr lvl="1"/>
            <a:r>
              <a:rPr lang="en-US" sz="2400" b="0" i="0" u="none" strike="noStrike" baseline="0" dirty="0">
                <a:solidFill>
                  <a:srgbClr val="2E0C1F"/>
                </a:solidFill>
              </a:rPr>
              <a:t>No, the Part 2 rules expressly require written consent for most uses and disclosures of SUD patient records, unless an exception applies.</a:t>
            </a:r>
            <a:endParaRPr lang="en-US" sz="2000" dirty="0">
              <a:solidFill>
                <a:srgbClr val="2E0C1F"/>
              </a:solidFill>
            </a:endParaRPr>
          </a:p>
        </p:txBody>
      </p:sp>
      <p:sp>
        <p:nvSpPr>
          <p:cNvPr id="5" name="Slide Number Placeholder 4">
            <a:extLst>
              <a:ext uri="{FF2B5EF4-FFF2-40B4-BE49-F238E27FC236}">
                <a16:creationId xmlns:a16="http://schemas.microsoft.com/office/drawing/2014/main" id="{C510B434-8F20-4865-AB6B-374BBA52D1E6}"/>
              </a:ext>
            </a:extLst>
          </p:cNvPr>
          <p:cNvSpPr>
            <a:spLocks noGrp="1"/>
          </p:cNvSpPr>
          <p:nvPr>
            <p:ph type="sldNum" sz="quarter" idx="12"/>
          </p:nvPr>
        </p:nvSpPr>
        <p:spPr/>
        <p:txBody>
          <a:bodyPr/>
          <a:lstStyle/>
          <a:p>
            <a:fld id="{C5C3056E-1632-4A65-A24F-3F10A1450A6E}" type="slidenum">
              <a:rPr lang="en-US" noProof="0" smtClean="0"/>
              <a:t>14</a:t>
            </a:fld>
            <a:endParaRPr lang="en-US" noProof="0" dirty="0"/>
          </a:p>
        </p:txBody>
      </p:sp>
    </p:spTree>
    <p:extLst>
      <p:ext uri="{BB962C8B-B14F-4D97-AF65-F5344CB8AC3E}">
        <p14:creationId xmlns:p14="http://schemas.microsoft.com/office/powerpoint/2010/main" val="3912656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r>
              <a:rPr lang="en-US" b="1" i="0" u="none" strike="noStrike" baseline="0" dirty="0">
                <a:latin typeface="Helvetica-Condensed-Bold"/>
              </a:rPr>
              <a:t>Consent questions, cont.       </a:t>
            </a:r>
            <a:endParaRPr lang="en-US" dirty="0">
              <a:latin typeface="+mn-lt"/>
            </a:endParaRP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2" y="1881658"/>
            <a:ext cx="11029615" cy="4976342"/>
          </a:xfrm>
        </p:spPr>
        <p:txBody>
          <a:bodyPr>
            <a:noAutofit/>
          </a:bodyPr>
          <a:lstStyle/>
          <a:p>
            <a:r>
              <a:rPr lang="en-US" sz="2800" b="1" i="0" u="none" strike="noStrike" baseline="0" dirty="0">
                <a:solidFill>
                  <a:srgbClr val="000000"/>
                </a:solidFill>
              </a:rPr>
              <a:t>When a person has signed a consent allowing disclosure to multiple parties, can the person revoke consent for disclosure to one or more of those parties while leaving the rest of the consent in force?</a:t>
            </a:r>
            <a:r>
              <a:rPr lang="en-US" sz="2800" b="0" i="0" u="none" strike="noStrike" baseline="0" dirty="0">
                <a:solidFill>
                  <a:srgbClr val="2E0C1F"/>
                </a:solidFill>
              </a:rPr>
              <a:t> </a:t>
            </a:r>
          </a:p>
          <a:p>
            <a:pPr lvl="1"/>
            <a:r>
              <a:rPr lang="en-US" sz="2400" b="0" i="0" u="none" strike="noStrike" baseline="0" dirty="0">
                <a:solidFill>
                  <a:srgbClr val="000000"/>
                </a:solidFill>
              </a:rPr>
              <a:t>Yes. Under Part 2, a patient can revoke consent to one or more parties named in a multi-party consent form while leaving the rest of the consent in effect. </a:t>
            </a:r>
            <a:endParaRPr lang="en-US" sz="2400" b="1" dirty="0">
              <a:solidFill>
                <a:srgbClr val="2E0C1F"/>
              </a:solidFill>
            </a:endParaRPr>
          </a:p>
          <a:p>
            <a:r>
              <a:rPr lang="en-US" sz="2800" b="1" i="0" u="none" strike="noStrike" baseline="0" dirty="0">
                <a:solidFill>
                  <a:srgbClr val="000000"/>
                </a:solidFill>
              </a:rPr>
              <a:t>May a Part 2 program disclose patient information to providers of “on-call coverage” pursuant to a Qualified Service Organization Agreement (QSOA)?</a:t>
            </a:r>
          </a:p>
          <a:p>
            <a:pPr lvl="1"/>
            <a:r>
              <a:rPr lang="en-US" sz="2400" b="0" i="0" u="none" strike="noStrike" baseline="0" dirty="0">
                <a:solidFill>
                  <a:srgbClr val="000000"/>
                </a:solidFill>
              </a:rPr>
              <a:t>Yes. 42 CFR § 2.11 defines “Qualified Service Organization (QSO)” and lists the types of services that a QSO provides, and further references Qualified Service Organization</a:t>
            </a:r>
          </a:p>
        </p:txBody>
      </p:sp>
      <p:sp>
        <p:nvSpPr>
          <p:cNvPr id="5" name="Slide Number Placeholder 4">
            <a:extLst>
              <a:ext uri="{FF2B5EF4-FFF2-40B4-BE49-F238E27FC236}">
                <a16:creationId xmlns:a16="http://schemas.microsoft.com/office/drawing/2014/main" id="{849E3668-6BD3-4C20-98C2-5F8243B04C5F}"/>
              </a:ext>
            </a:extLst>
          </p:cNvPr>
          <p:cNvSpPr>
            <a:spLocks noGrp="1"/>
          </p:cNvSpPr>
          <p:nvPr>
            <p:ph type="sldNum" sz="quarter" idx="12"/>
          </p:nvPr>
        </p:nvSpPr>
        <p:spPr/>
        <p:txBody>
          <a:bodyPr/>
          <a:lstStyle/>
          <a:p>
            <a:fld id="{C5C3056E-1632-4A65-A24F-3F10A1450A6E}" type="slidenum">
              <a:rPr lang="en-US" noProof="0" smtClean="0"/>
              <a:t>15</a:t>
            </a:fld>
            <a:endParaRPr lang="en-US" noProof="0" dirty="0"/>
          </a:p>
        </p:txBody>
      </p:sp>
    </p:spTree>
    <p:extLst>
      <p:ext uri="{BB962C8B-B14F-4D97-AF65-F5344CB8AC3E}">
        <p14:creationId xmlns:p14="http://schemas.microsoft.com/office/powerpoint/2010/main" val="292971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normAutofit/>
          </a:bodyPr>
          <a:lstStyle/>
          <a:p>
            <a:r>
              <a:rPr lang="en" dirty="0"/>
              <a:t>Bonafide</a:t>
            </a:r>
            <a:r>
              <a:rPr lang="en" sz="4400" dirty="0"/>
              <a:t> Medical Emergency</a:t>
            </a:r>
            <a:endParaRPr lang="en-US" sz="4400"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92300"/>
            <a:ext cx="11029615" cy="4965700"/>
          </a:xfrm>
        </p:spPr>
        <p:txBody>
          <a:bodyPr>
            <a:normAutofit lnSpcReduction="10000"/>
          </a:bodyPr>
          <a:lstStyle/>
          <a:p>
            <a:r>
              <a:rPr lang="en-US" sz="2400" b="1" i="0" u="none" strike="noStrike" baseline="0" dirty="0">
                <a:solidFill>
                  <a:srgbClr val="000000"/>
                </a:solidFill>
              </a:rPr>
              <a:t>Medical Emergencies (§2.51)</a:t>
            </a:r>
          </a:p>
          <a:p>
            <a:pPr lvl="1"/>
            <a:r>
              <a:rPr lang="en-US" sz="2400" b="0" i="0" u="none" strike="noStrike" baseline="0" dirty="0">
                <a:solidFill>
                  <a:srgbClr val="000000"/>
                </a:solidFill>
              </a:rPr>
              <a:t>Authorizes disclosure of information to another Part 2 program or other SUD treatment provider during State or Federally-declared natural and major disasters</a:t>
            </a:r>
          </a:p>
          <a:p>
            <a:pPr lvl="1"/>
            <a:r>
              <a:rPr lang="en-US" sz="2400" dirty="0">
                <a:solidFill>
                  <a:srgbClr val="2E0C1F"/>
                </a:solidFill>
              </a:rPr>
              <a:t>Under the medical emergency provision in Part 2, §2.51:</a:t>
            </a:r>
          </a:p>
          <a:p>
            <a:pPr lvl="2"/>
            <a:r>
              <a:rPr lang="en-US" sz="2400" dirty="0">
                <a:solidFill>
                  <a:srgbClr val="2E0C1F"/>
                </a:solidFill>
              </a:rPr>
              <a:t>“Patient identifying information may be disclosed to medical personnel who have a need for information about the patient for the purpose of treating a condition which poses an immediate threat to the health of any individual and which requires immediate medical intervention.”</a:t>
            </a:r>
          </a:p>
          <a:p>
            <a:pPr lvl="2"/>
            <a:r>
              <a:rPr lang="en-US" sz="2400" dirty="0">
                <a:solidFill>
                  <a:srgbClr val="2E0C1F"/>
                </a:solidFill>
              </a:rPr>
              <a:t>Any treating provider who determines that a condition which poses an immediate threat to the health of an individual exists can make the decision to gain access to Part 2 records.</a:t>
            </a:r>
          </a:p>
        </p:txBody>
      </p:sp>
      <p:sp>
        <p:nvSpPr>
          <p:cNvPr id="4" name="Slide Number Placeholder 3">
            <a:extLst>
              <a:ext uri="{FF2B5EF4-FFF2-40B4-BE49-F238E27FC236}">
                <a16:creationId xmlns:a16="http://schemas.microsoft.com/office/drawing/2014/main" id="{58924E18-C875-40F9-9631-394561D277D9}"/>
              </a:ext>
            </a:extLst>
          </p:cNvPr>
          <p:cNvSpPr>
            <a:spLocks noGrp="1"/>
          </p:cNvSpPr>
          <p:nvPr>
            <p:ph type="sldNum" sz="quarter" idx="12"/>
          </p:nvPr>
        </p:nvSpPr>
        <p:spPr/>
        <p:txBody>
          <a:bodyPr/>
          <a:lstStyle/>
          <a:p>
            <a:fld id="{C5C3056E-1632-4A65-A24F-3F10A1450A6E}" type="slidenum">
              <a:rPr lang="en-US" noProof="0" smtClean="0"/>
              <a:t>16</a:t>
            </a:fld>
            <a:endParaRPr lang="en-US" noProof="0" dirty="0"/>
          </a:p>
        </p:txBody>
      </p:sp>
    </p:spTree>
    <p:extLst>
      <p:ext uri="{BB962C8B-B14F-4D97-AF65-F5344CB8AC3E}">
        <p14:creationId xmlns:p14="http://schemas.microsoft.com/office/powerpoint/2010/main" val="793109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normAutofit/>
          </a:bodyPr>
          <a:lstStyle/>
          <a:p>
            <a:r>
              <a:rPr lang="en" dirty="0"/>
              <a:t>     Qualified Service Organization (QSO)</a:t>
            </a:r>
            <a:endParaRPr lang="en-US"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54200"/>
            <a:ext cx="11029615" cy="5003800"/>
          </a:xfrm>
        </p:spPr>
        <p:txBody>
          <a:bodyPr>
            <a:normAutofit fontScale="92500"/>
          </a:bodyPr>
          <a:lstStyle/>
          <a:p>
            <a:pPr marL="0" lvl="0" indent="0">
              <a:lnSpc>
                <a:spcPct val="115000"/>
              </a:lnSpc>
              <a:spcBef>
                <a:spcPts val="0"/>
              </a:spcBef>
              <a:buSzPts val="1800"/>
              <a:buNone/>
            </a:pPr>
            <a:r>
              <a:rPr lang="en-US" sz="2800" b="1" dirty="0"/>
              <a:t>(QSO) means a person or organization that: </a:t>
            </a:r>
          </a:p>
          <a:p>
            <a:pPr>
              <a:lnSpc>
                <a:spcPct val="115000"/>
              </a:lnSpc>
              <a:spcBef>
                <a:spcPts val="1600"/>
              </a:spcBef>
              <a:buSzPts val="1800"/>
            </a:pPr>
            <a:r>
              <a:rPr lang="en-US" sz="2400" dirty="0"/>
              <a:t>Provides services to a Part 2 program, such as data processing, bill collecting, dosage preparation, laboratory analyses, or legal, medical, accounting or other professional services or services; and </a:t>
            </a:r>
          </a:p>
          <a:p>
            <a:pPr>
              <a:lnSpc>
                <a:spcPct val="115000"/>
              </a:lnSpc>
              <a:spcBef>
                <a:spcPts val="1600"/>
              </a:spcBef>
              <a:buSzPts val="1800"/>
            </a:pPr>
            <a:r>
              <a:rPr lang="en-US" sz="2400" dirty="0"/>
              <a:t>Has entered into a written agreement with a program under which that person: </a:t>
            </a:r>
          </a:p>
          <a:p>
            <a:pPr lvl="1">
              <a:lnSpc>
                <a:spcPct val="115000"/>
              </a:lnSpc>
              <a:spcBef>
                <a:spcPts val="1600"/>
              </a:spcBef>
              <a:buSzPts val="1800"/>
            </a:pPr>
            <a:r>
              <a:rPr lang="en-US" sz="2400" dirty="0"/>
              <a:t>Acknowledges that in receiving, storing, processing or otherwise dealing with any patient records from the programs, it is fully bound by these regulations; and </a:t>
            </a:r>
          </a:p>
          <a:p>
            <a:pPr lvl="1">
              <a:lnSpc>
                <a:spcPct val="115000"/>
              </a:lnSpc>
              <a:spcBef>
                <a:spcPts val="1600"/>
              </a:spcBef>
              <a:buSzPts val="1800"/>
            </a:pPr>
            <a:r>
              <a:rPr lang="en-US" sz="2400" dirty="0"/>
              <a:t>If necessary, will resist in judicial proceedings any efforts to obtain access to patient records, except as permitted by these regulations</a:t>
            </a:r>
          </a:p>
        </p:txBody>
      </p:sp>
      <p:sp>
        <p:nvSpPr>
          <p:cNvPr id="4" name="Slide Number Placeholder 3">
            <a:extLst>
              <a:ext uri="{FF2B5EF4-FFF2-40B4-BE49-F238E27FC236}">
                <a16:creationId xmlns:a16="http://schemas.microsoft.com/office/drawing/2014/main" id="{7B8597A2-8113-463A-88B5-9791E4B51475}"/>
              </a:ext>
            </a:extLst>
          </p:cNvPr>
          <p:cNvSpPr>
            <a:spLocks noGrp="1"/>
          </p:cNvSpPr>
          <p:nvPr>
            <p:ph type="sldNum" sz="quarter" idx="12"/>
          </p:nvPr>
        </p:nvSpPr>
        <p:spPr/>
        <p:txBody>
          <a:bodyPr/>
          <a:lstStyle/>
          <a:p>
            <a:fld id="{C5C3056E-1632-4A65-A24F-3F10A1450A6E}" type="slidenum">
              <a:rPr lang="en-US" noProof="0" smtClean="0"/>
              <a:t>17</a:t>
            </a:fld>
            <a:endParaRPr lang="en-US" noProof="0" dirty="0"/>
          </a:p>
        </p:txBody>
      </p:sp>
    </p:spTree>
    <p:extLst>
      <p:ext uri="{BB962C8B-B14F-4D97-AF65-F5344CB8AC3E}">
        <p14:creationId xmlns:p14="http://schemas.microsoft.com/office/powerpoint/2010/main" val="2960374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pPr algn="r"/>
            <a:r>
              <a:rPr lang="en-US" sz="2800" b="1" i="0" u="none" strike="noStrike" baseline="0" dirty="0">
                <a:latin typeface="+mn-lt"/>
              </a:rPr>
              <a:t>As a Part 2 program, how may we disclose information</a:t>
            </a:r>
            <a:br>
              <a:rPr lang="en-US" sz="2800" b="1" i="0" u="none" strike="noStrike" baseline="0" dirty="0">
                <a:latin typeface="+mn-lt"/>
              </a:rPr>
            </a:br>
            <a:r>
              <a:rPr lang="en-US" sz="2800" b="1" i="0" u="none" strike="noStrike" baseline="0" dirty="0">
                <a:latin typeface="+mn-lt"/>
              </a:rPr>
              <a:t>to law enforcement without written consent?*</a:t>
            </a:r>
            <a:endParaRPr lang="en-US" sz="2800" dirty="0">
              <a:latin typeface="+mn-lt"/>
            </a:endParaRP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0" y="1881658"/>
            <a:ext cx="12192000" cy="4976342"/>
          </a:xfrm>
        </p:spPr>
        <p:txBody>
          <a:bodyPr>
            <a:normAutofit fontScale="92500" lnSpcReduction="20000"/>
          </a:bodyPr>
          <a:lstStyle/>
          <a:p>
            <a:pPr marL="0" indent="0">
              <a:buNone/>
            </a:pPr>
            <a:r>
              <a:rPr lang="en-US" sz="1900" b="1" dirty="0"/>
              <a:t>1</a:t>
            </a:r>
            <a:r>
              <a:rPr lang="en-US" sz="1900" b="1" dirty="0">
                <a:solidFill>
                  <a:srgbClr val="2E0C1F"/>
                </a:solidFill>
              </a:rPr>
              <a:t>. </a:t>
            </a:r>
            <a:r>
              <a:rPr lang="en-US" sz="2600" b="1" i="0" u="none" strike="noStrike" baseline="0" dirty="0">
                <a:solidFill>
                  <a:srgbClr val="2E0C1F"/>
                </a:solidFill>
              </a:rPr>
              <a:t>For reporting crimes or threats on program premises or against program personnel</a:t>
            </a:r>
            <a:endParaRPr lang="en-US" sz="2600" b="1" dirty="0">
              <a:solidFill>
                <a:srgbClr val="2E0C1F"/>
              </a:solidFill>
            </a:endParaRPr>
          </a:p>
          <a:p>
            <a:pPr algn="l"/>
            <a:r>
              <a:rPr lang="en-US" sz="2200" b="0" i="0" u="none" strike="noStrike" baseline="0" dirty="0">
                <a:solidFill>
                  <a:srgbClr val="2E0C1F"/>
                </a:solidFill>
              </a:rPr>
              <a:t>Part 2 permits Part 2 programs to make limited disclosures to law enforcement to report a crime or threat of a crime committed on the program premises or against program personnel. The disclosure must be limited to the circumstances of the event, the patient’s name, address and last known whereabouts. 42 CFR § 2.12(c)(5). Any follow up information may only be disclosed with patient consent or a court order.</a:t>
            </a:r>
          </a:p>
          <a:p>
            <a:pPr marL="0" indent="0" algn="l">
              <a:buNone/>
            </a:pPr>
            <a:r>
              <a:rPr lang="en-US" sz="2600" b="1" dirty="0">
                <a:solidFill>
                  <a:srgbClr val="2E0C1F"/>
                </a:solidFill>
              </a:rPr>
              <a:t>2. </a:t>
            </a:r>
            <a:r>
              <a:rPr lang="en-US" sz="2600" b="1" i="0" u="none" strike="noStrike" baseline="0" dirty="0">
                <a:solidFill>
                  <a:srgbClr val="2E0C1F"/>
                </a:solidFill>
              </a:rPr>
              <a:t>For disclosures to investigate or prosecute patients</a:t>
            </a:r>
          </a:p>
          <a:p>
            <a:pPr algn="l"/>
            <a:r>
              <a:rPr lang="en-US" sz="2200" b="0" i="0" u="none" strike="noStrike" baseline="0" dirty="0">
                <a:solidFill>
                  <a:srgbClr val="2E0C1F"/>
                </a:solidFill>
              </a:rPr>
              <a:t>Warrants and subpoenas are not sufficient to compel disclosure of Part 2 protected records. </a:t>
            </a:r>
          </a:p>
          <a:p>
            <a:pPr algn="l"/>
            <a:r>
              <a:rPr lang="en-US" sz="2200" b="0" i="0" u="none" strike="noStrike" baseline="0" dirty="0">
                <a:solidFill>
                  <a:srgbClr val="2E0C1F"/>
                </a:solidFill>
              </a:rPr>
              <a:t>A disclosure may only be made with a valid court order that meets the criteria in 42 CFR § 2.65 for an “extremely serious crime,” such as one which causes or directly threatens loss of life or serious bodily injury (including homicide, rape, kidnapping, armed robbery, assault with a deadly weapon, and child abuse and neglect).</a:t>
            </a:r>
          </a:p>
          <a:p>
            <a:pPr marL="0" indent="0" algn="l">
              <a:buNone/>
            </a:pPr>
            <a:r>
              <a:rPr lang="en-US" sz="2600" b="1" dirty="0">
                <a:solidFill>
                  <a:srgbClr val="2E0C1F"/>
                </a:solidFill>
              </a:rPr>
              <a:t>3. </a:t>
            </a:r>
            <a:r>
              <a:rPr lang="en-US" sz="2600" b="1" i="0" u="none" strike="noStrike" baseline="0" dirty="0">
                <a:solidFill>
                  <a:srgbClr val="2E0C1F"/>
                </a:solidFill>
              </a:rPr>
              <a:t>For disclosures to investigate or prosecute a Part 2 program</a:t>
            </a:r>
          </a:p>
          <a:p>
            <a:pPr algn="l"/>
            <a:r>
              <a:rPr lang="en-US" sz="2200" b="0" i="0" u="none" strike="noStrike" baseline="0" dirty="0">
                <a:solidFill>
                  <a:srgbClr val="2E0C1F"/>
                </a:solidFill>
              </a:rPr>
              <a:t>42 CFR § 2.66 permits the issuance of court orders authorizing disclosure of patient records to investigate or prosecute a Part 2 program (or its employees/agents).</a:t>
            </a:r>
          </a:p>
          <a:p>
            <a:pPr marL="0" indent="0" algn="l">
              <a:buNone/>
            </a:pPr>
            <a:r>
              <a:rPr lang="en-US" dirty="0">
                <a:solidFill>
                  <a:srgbClr val="2E0C1F"/>
                </a:solidFill>
              </a:rPr>
              <a:t>*</a:t>
            </a:r>
            <a:r>
              <a:rPr lang="en-US" sz="1300" dirty="0">
                <a:solidFill>
                  <a:srgbClr val="2E0C1F"/>
                </a:solidFill>
              </a:rPr>
              <a:t>before disclosing information to law enforcement, please consult supervisor/manager</a:t>
            </a:r>
          </a:p>
        </p:txBody>
      </p:sp>
      <p:sp>
        <p:nvSpPr>
          <p:cNvPr id="5" name="Slide Number Placeholder 4">
            <a:extLst>
              <a:ext uri="{FF2B5EF4-FFF2-40B4-BE49-F238E27FC236}">
                <a16:creationId xmlns:a16="http://schemas.microsoft.com/office/drawing/2014/main" id="{656E369E-1CEA-4D2C-B82A-DBB09C15D3BC}"/>
              </a:ext>
            </a:extLst>
          </p:cNvPr>
          <p:cNvSpPr>
            <a:spLocks noGrp="1"/>
          </p:cNvSpPr>
          <p:nvPr>
            <p:ph type="sldNum" sz="quarter" idx="12"/>
          </p:nvPr>
        </p:nvSpPr>
        <p:spPr/>
        <p:txBody>
          <a:bodyPr/>
          <a:lstStyle/>
          <a:p>
            <a:fld id="{C5C3056E-1632-4A65-A24F-3F10A1450A6E}" type="slidenum">
              <a:rPr lang="en-US" noProof="0" smtClean="0"/>
              <a:t>18</a:t>
            </a:fld>
            <a:endParaRPr lang="en-US" noProof="0" dirty="0"/>
          </a:p>
        </p:txBody>
      </p:sp>
    </p:spTree>
    <p:extLst>
      <p:ext uri="{BB962C8B-B14F-4D97-AF65-F5344CB8AC3E}">
        <p14:creationId xmlns:p14="http://schemas.microsoft.com/office/powerpoint/2010/main" val="3520410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What are the 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Changed?</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p:txBody>
          <a:bodyPr/>
          <a:lstStyle/>
          <a:p>
            <a:pPr marL="0" indent="0">
              <a:buNone/>
            </a:pPr>
            <a:r>
              <a:rPr lang="en-US" sz="2800" u="none" strike="noStrike" cap="none" dirty="0">
                <a:solidFill>
                  <a:srgbClr val="2E0C1F"/>
                </a:solidFill>
                <a:ea typeface="Lato"/>
                <a:cs typeface="Lato"/>
                <a:sym typeface="Lato"/>
              </a:rPr>
              <a:t>Applicability and Re-Disclosure</a:t>
            </a:r>
          </a:p>
          <a:p>
            <a:pPr marL="0" indent="0">
              <a:buNone/>
            </a:pPr>
            <a:endParaRPr lang="en-US" dirty="0"/>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714624"/>
            <a:ext cx="3784600" cy="4054476"/>
          </a:xfrm>
        </p:spPr>
        <p:txBody>
          <a:bodyPr>
            <a:normAutofit fontScale="32500" lnSpcReduction="20000"/>
          </a:bodyPr>
          <a:lstStyle/>
          <a:p>
            <a:pPr marL="0" indent="0">
              <a:buNone/>
            </a:pPr>
            <a:r>
              <a:rPr lang="en-US" sz="6200" u="none" strike="noStrike" cap="none" dirty="0">
                <a:solidFill>
                  <a:schemeClr val="tx1"/>
                </a:solidFill>
                <a:ea typeface="Lato"/>
                <a:cs typeface="Lato"/>
                <a:sym typeface="Lato"/>
              </a:rPr>
              <a:t>Treatment records created by non-part 2 providers based on their own patient encounter(s) will not be covered by part 2, unless any SUD records previously received from a part 2 program are incorporated into such records. Segmentation or holding apart of any part 2 patient record previously received can be used to ensure that new records created by non-part 2 providers will not become subject to part 2.</a:t>
            </a:r>
          </a:p>
          <a:p>
            <a:pPr marL="0" indent="0">
              <a:buNone/>
            </a:pP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p:txBody>
          <a:bodyPr/>
          <a:lstStyle/>
          <a:p>
            <a:pPr marL="0" marR="0" lvl="0" indent="0" defTabSz="457200" rtl="0" eaLnBrk="1" fontAlgn="auto" latinLnBrk="0" hangingPunct="1">
              <a:lnSpc>
                <a:spcPct val="100000"/>
              </a:lnSpc>
              <a:spcBef>
                <a:spcPts val="0"/>
              </a:spcBef>
              <a:spcAft>
                <a:spcPts val="0"/>
              </a:spcAft>
              <a:buClrTx/>
              <a:buSzTx/>
              <a:buFontTx/>
              <a:buNone/>
              <a:tabLst/>
              <a:defRPr/>
            </a:pPr>
            <a:r>
              <a:rPr lang="en-US" sz="2400" u="none" strike="noStrike" cap="none" dirty="0">
                <a:solidFill>
                  <a:schemeClr val="tx1"/>
                </a:solidFill>
                <a:ea typeface="Lato"/>
                <a:cs typeface="Lato"/>
                <a:sym typeface="Lato"/>
              </a:rPr>
              <a:t>To facilitate coordination of care activities by non part-2 providers.</a:t>
            </a:r>
          </a:p>
          <a:p>
            <a:endParaRPr lang="en-US" dirty="0"/>
          </a:p>
        </p:txBody>
      </p:sp>
      <p:sp>
        <p:nvSpPr>
          <p:cNvPr id="10" name="Slide Number Placeholder 9">
            <a:extLst>
              <a:ext uri="{FF2B5EF4-FFF2-40B4-BE49-F238E27FC236}">
                <a16:creationId xmlns:a16="http://schemas.microsoft.com/office/drawing/2014/main" id="{CC0492CA-9562-49B8-8D8E-981F88CCA3A9}"/>
              </a:ext>
            </a:extLst>
          </p:cNvPr>
          <p:cNvSpPr>
            <a:spLocks noGrp="1"/>
          </p:cNvSpPr>
          <p:nvPr>
            <p:ph type="sldNum" sz="quarter" idx="12"/>
          </p:nvPr>
        </p:nvSpPr>
        <p:spPr/>
        <p:txBody>
          <a:bodyPr/>
          <a:lstStyle/>
          <a:p>
            <a:fld id="{C5C3056E-1632-4A65-A24F-3F10A1450A6E}" type="slidenum">
              <a:rPr lang="en-US" noProof="0" smtClean="0"/>
              <a:pPr/>
              <a:t>19</a:t>
            </a:fld>
            <a:endParaRPr lang="en-US" noProof="0" dirty="0"/>
          </a:p>
        </p:txBody>
      </p:sp>
    </p:spTree>
    <p:extLst>
      <p:ext uri="{BB962C8B-B14F-4D97-AF65-F5344CB8AC3E}">
        <p14:creationId xmlns:p14="http://schemas.microsoft.com/office/powerpoint/2010/main" val="592586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lstStyle/>
          <a:p>
            <a:r>
              <a:rPr lang="en" sz="4000" dirty="0"/>
              <a:t>Rules &amp; basics</a:t>
            </a:r>
            <a:endParaRPr lang="en-US"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54200"/>
            <a:ext cx="11029615" cy="5003800"/>
          </a:xfrm>
        </p:spPr>
        <p:txBody>
          <a:bodyPr>
            <a:normAutofit fontScale="92500"/>
          </a:bodyPr>
          <a:lstStyle/>
          <a:p>
            <a:r>
              <a:rPr lang="en-US" sz="2400" dirty="0"/>
              <a:t>CFR = Code of Federal Regulations</a:t>
            </a:r>
          </a:p>
          <a:p>
            <a:r>
              <a:rPr lang="en-US" sz="2400" b="0" i="0" dirty="0">
                <a:solidFill>
                  <a:srgbClr val="202124"/>
                </a:solidFill>
                <a:effectLst/>
              </a:rPr>
              <a:t>It is divided into 50 titles, and we will be talking about Title 42, Chapter 1, Part 2 </a:t>
            </a:r>
          </a:p>
          <a:p>
            <a:r>
              <a:rPr lang="en-US" sz="2400" dirty="0">
                <a:solidFill>
                  <a:srgbClr val="202124"/>
                </a:solidFill>
              </a:rPr>
              <a:t>CFRs can also be marked with </a:t>
            </a:r>
            <a:r>
              <a:rPr lang="en-US" sz="2400" dirty="0">
                <a:solidFill>
                  <a:srgbClr val="2E0C1F"/>
                </a:solidFill>
              </a:rPr>
              <a:t>“</a:t>
            </a:r>
            <a:r>
              <a:rPr lang="en-US" sz="2400" i="0" dirty="0">
                <a:solidFill>
                  <a:srgbClr val="2E0C1F"/>
                </a:solidFill>
                <a:effectLst/>
              </a:rPr>
              <a:t>§” so, </a:t>
            </a:r>
            <a:r>
              <a:rPr lang="da-DK" sz="2400" i="0" dirty="0">
                <a:solidFill>
                  <a:srgbClr val="2E0C1F"/>
                </a:solidFill>
                <a:effectLst/>
              </a:rPr>
              <a:t>42 c.f.r. § 2.1</a:t>
            </a:r>
          </a:p>
          <a:p>
            <a:pPr lvl="1"/>
            <a:r>
              <a:rPr lang="en-US" sz="2000" i="0" dirty="0">
                <a:solidFill>
                  <a:srgbClr val="2E0C1F"/>
                </a:solidFill>
                <a:effectLst/>
              </a:rPr>
              <a:t>§ = section symbol that is used when citing sections of legal code</a:t>
            </a:r>
            <a:endParaRPr lang="en-US" sz="2000" b="0" i="0" dirty="0">
              <a:solidFill>
                <a:srgbClr val="202124"/>
              </a:solidFill>
              <a:effectLst/>
            </a:endParaRPr>
          </a:p>
          <a:p>
            <a:r>
              <a:rPr lang="en-US" sz="2400" b="0" i="0" dirty="0">
                <a:solidFill>
                  <a:srgbClr val="202124"/>
                </a:solidFill>
                <a:effectLst/>
              </a:rPr>
              <a:t>e-CFR are found here: </a:t>
            </a:r>
            <a:r>
              <a:rPr lang="en-US" sz="2400" b="0" i="0" dirty="0">
                <a:solidFill>
                  <a:srgbClr val="202124"/>
                </a:solidFill>
                <a:effectLst/>
                <a:hlinkClick r:id="rId4"/>
              </a:rPr>
              <a:t>https://www.ecfr.gov/cgi-bin/text-idx?rgn=div5&amp;node=42:1.0.1.1.2</a:t>
            </a:r>
            <a:endParaRPr lang="en-US" sz="2400" b="0" i="0" dirty="0">
              <a:solidFill>
                <a:srgbClr val="202124"/>
              </a:solidFill>
              <a:effectLst/>
            </a:endParaRPr>
          </a:p>
          <a:p>
            <a:r>
              <a:rPr lang="en-US" sz="2400" dirty="0">
                <a:solidFill>
                  <a:srgbClr val="202124"/>
                </a:solidFill>
              </a:rPr>
              <a:t>Also here is the beta site where they are seeking to make CFRs easier to navigate: </a:t>
            </a:r>
            <a:r>
              <a:rPr lang="en-US" sz="2400" dirty="0">
                <a:solidFill>
                  <a:srgbClr val="202124"/>
                </a:solidFill>
                <a:hlinkClick r:id="rId5"/>
              </a:rPr>
              <a:t>https://ecfr.federalregister.gov/</a:t>
            </a:r>
            <a:endParaRPr lang="en-US" sz="2400" dirty="0">
              <a:solidFill>
                <a:srgbClr val="202124"/>
              </a:solidFill>
            </a:endParaRPr>
          </a:p>
          <a:p>
            <a:r>
              <a:rPr lang="en-US" sz="2400" b="0" i="0" dirty="0">
                <a:solidFill>
                  <a:srgbClr val="202124"/>
                </a:solidFill>
                <a:effectLst/>
              </a:rPr>
              <a:t>42 CRF </a:t>
            </a:r>
            <a:r>
              <a:rPr lang="en-US" sz="2400" dirty="0">
                <a:solidFill>
                  <a:srgbClr val="202124"/>
                </a:solidFill>
              </a:rPr>
              <a:t>Part 2, will be referred to as Part 2</a:t>
            </a:r>
          </a:p>
          <a:p>
            <a:r>
              <a:rPr lang="en-US" sz="2400" b="0" i="0" dirty="0">
                <a:solidFill>
                  <a:srgbClr val="202124"/>
                </a:solidFill>
                <a:effectLst/>
              </a:rPr>
              <a:t>Info how to apply Part 2 found on SAMHSA (Substance Abuse and Mental Health Services Administration) which is under US Department of Health &amp; Human Services </a:t>
            </a:r>
            <a:r>
              <a:rPr lang="en-US" sz="2400" b="0" i="0" dirty="0">
                <a:solidFill>
                  <a:srgbClr val="202124"/>
                </a:solidFill>
                <a:effectLst/>
                <a:hlinkClick r:id="rId6"/>
              </a:rPr>
              <a:t>https://www.samhsa.gov/</a:t>
            </a:r>
            <a:endParaRPr lang="en-US" sz="2000" dirty="0"/>
          </a:p>
        </p:txBody>
      </p:sp>
      <p:sp>
        <p:nvSpPr>
          <p:cNvPr id="4" name="Slide Number Placeholder 3">
            <a:extLst>
              <a:ext uri="{FF2B5EF4-FFF2-40B4-BE49-F238E27FC236}">
                <a16:creationId xmlns:a16="http://schemas.microsoft.com/office/drawing/2014/main" id="{BA10F85A-DE22-41B6-9854-6A57C41BB7CD}"/>
              </a:ext>
            </a:extLst>
          </p:cNvPr>
          <p:cNvSpPr>
            <a:spLocks noGrp="1"/>
          </p:cNvSpPr>
          <p:nvPr>
            <p:ph type="sldNum" sz="quarter" idx="12"/>
          </p:nvPr>
        </p:nvSpPr>
        <p:spPr/>
        <p:txBody>
          <a:bodyPr/>
          <a:lstStyle/>
          <a:p>
            <a:fld id="{C5C3056E-1632-4A65-A24F-3F10A1450A6E}" type="slidenum">
              <a:rPr lang="en-US" noProof="0" smtClean="0"/>
              <a:t>2</a:t>
            </a:fld>
            <a:endParaRPr lang="en-US" noProof="0" dirty="0"/>
          </a:p>
        </p:txBody>
      </p:sp>
    </p:spTree>
    <p:extLst>
      <p:ext uri="{BB962C8B-B14F-4D97-AF65-F5344CB8AC3E}">
        <p14:creationId xmlns:p14="http://schemas.microsoft.com/office/powerpoint/2010/main" val="291399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p:txBody>
          <a:bodyPr>
            <a:normAutofit fontScale="92500" lnSpcReduction="10000"/>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u="none" strike="noStrike" cap="none" dirty="0">
                <a:solidFill>
                  <a:schemeClr val="tx1"/>
                </a:solidFill>
                <a:ea typeface="Lato"/>
                <a:cs typeface="Lato"/>
                <a:sym typeface="Lato"/>
              </a:rPr>
              <a:t>Disposition of Records</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3000" dirty="0">
              <a:solidFill>
                <a:schemeClr val="tx1"/>
              </a:solidFill>
              <a:ea typeface="Lato"/>
              <a:cs typeface="Lato"/>
              <a:sym typeface="Lato"/>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3000" u="none" strike="noStrike" cap="none" dirty="0">
              <a:solidFill>
                <a:schemeClr val="tx1"/>
              </a:solidFill>
              <a:ea typeface="Lato"/>
              <a:cs typeface="Lato"/>
              <a:sym typeface="Lato"/>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3000" dirty="0">
              <a:solidFill>
                <a:schemeClr val="tx1"/>
              </a:solidFill>
              <a:ea typeface="Lato"/>
              <a:cs typeface="Lato"/>
              <a:sym typeface="Lato"/>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3000" dirty="0">
              <a:solidFill>
                <a:schemeClr val="tx1"/>
              </a:solidFill>
              <a:ea typeface="Lato"/>
              <a:cs typeface="Lato"/>
              <a:sym typeface="Lato"/>
            </a:endParaRPr>
          </a:p>
          <a:p>
            <a:pPr marL="0" indent="0" algn="ctr">
              <a:spcBef>
                <a:spcPts val="0"/>
              </a:spcBef>
              <a:spcAft>
                <a:spcPts val="0"/>
              </a:spcAft>
              <a:buClrTx/>
              <a:buSzTx/>
              <a:buNone/>
              <a:defRPr/>
            </a:pPr>
            <a:r>
              <a:rPr lang="en-US" sz="3000" u="none" strike="noStrike" cap="none" dirty="0">
                <a:solidFill>
                  <a:schemeClr val="tx1"/>
                </a:solidFill>
                <a:ea typeface="Lato"/>
                <a:cs typeface="Lato"/>
                <a:sym typeface="Lato"/>
              </a:rPr>
              <a:t>Consent Requirements</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u="none" strike="noStrike" cap="none" dirty="0">
              <a:solidFill>
                <a:schemeClr val="tx1"/>
              </a:solidFill>
              <a:latin typeface=""/>
              <a:ea typeface="Lato"/>
              <a:cs typeface="Lato"/>
              <a:sym typeface="Lato"/>
            </a:endParaRPr>
          </a:p>
          <a:p>
            <a:pPr marL="0" indent="0">
              <a:buNone/>
            </a:pPr>
            <a:endParaRPr lang="en-US" dirty="0"/>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451100"/>
            <a:ext cx="3784600" cy="4318000"/>
          </a:xfrm>
        </p:spPr>
        <p:txBody>
          <a:bodyPr>
            <a:normAutofit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u="none" strike="noStrike" cap="none" dirty="0">
                <a:solidFill>
                  <a:schemeClr val="tx1"/>
                </a:solidFill>
                <a:ea typeface="Lato"/>
                <a:cs typeface="Lato"/>
                <a:sym typeface="Lato"/>
              </a:rPr>
              <a:t>When an SUD patient sends an incidental message to the personal device of an employee of a part 2 program, the employee will be able to fulfill the part 2 requirement for "sanitizing" the device by deleting that message.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dirty="0">
              <a:solidFill>
                <a:schemeClr val="tx1"/>
              </a:solidFill>
              <a:sym typeface="Lato"/>
            </a:endParaRPr>
          </a:p>
          <a:p>
            <a:pPr marL="0" indent="0">
              <a:spcBef>
                <a:spcPts val="0"/>
              </a:spcBef>
              <a:spcAft>
                <a:spcPts val="0"/>
              </a:spcAft>
              <a:buClrTx/>
              <a:buSzTx/>
              <a:buNone/>
              <a:defRPr/>
            </a:pPr>
            <a:r>
              <a:rPr lang="en-US" sz="2000" u="none" strike="noStrike" cap="none" dirty="0">
                <a:solidFill>
                  <a:schemeClr val="tx1"/>
                </a:solidFill>
                <a:ea typeface="Lato"/>
                <a:cs typeface="Lato"/>
                <a:sym typeface="Lato"/>
              </a:rPr>
              <a:t>Disclosures for the purpose of "payment and health care operations" are permitted with written consent, in connection with an illustrative list of 17 example activities.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a:xfrm>
            <a:off x="8145430" y="2451100"/>
            <a:ext cx="3378403" cy="4318000"/>
          </a:xfrm>
        </p:spPr>
        <p:txBody>
          <a:bodyPr>
            <a:normAutofit fontScale="77500" lnSpcReduction="2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600" u="none" strike="noStrike" cap="none" dirty="0">
                <a:solidFill>
                  <a:schemeClr val="tx1"/>
                </a:solidFill>
                <a:ea typeface="Lato"/>
                <a:cs typeface="Lato"/>
                <a:sym typeface="Lato"/>
              </a:rPr>
              <a:t>To ensure that the personal devices of employees will not need to be confiscated or destroyed, in order to sanitize per part 2.</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chemeClr val="tx1"/>
              </a:solidFill>
              <a:sym typeface="Lato"/>
            </a:endParaRPr>
          </a:p>
          <a:p>
            <a:pPr marL="0" indent="0">
              <a:spcBef>
                <a:spcPts val="0"/>
              </a:spcBef>
              <a:spcAft>
                <a:spcPts val="0"/>
              </a:spcAft>
              <a:buClrTx/>
              <a:buSzTx/>
              <a:buNone/>
              <a:defRPr/>
            </a:pPr>
            <a:r>
              <a:rPr lang="en-US" sz="2600" u="none" strike="noStrike" cap="none" dirty="0">
                <a:solidFill>
                  <a:schemeClr val="tx1"/>
                </a:solidFill>
                <a:ea typeface="Lato"/>
                <a:cs typeface="Lato"/>
                <a:sym typeface="Lato"/>
              </a:rPr>
              <a:t>In order to resolve lingering confusion under part 2 about what activities count  as "payment and health care operations," the list of examples will be moved into the reg text from the preamble.</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dirty="0"/>
          </a:p>
        </p:txBody>
      </p:sp>
      <p:sp>
        <p:nvSpPr>
          <p:cNvPr id="10" name="Slide Number Placeholder 9">
            <a:extLst>
              <a:ext uri="{FF2B5EF4-FFF2-40B4-BE49-F238E27FC236}">
                <a16:creationId xmlns:a16="http://schemas.microsoft.com/office/drawing/2014/main" id="{B994FAFB-1F81-432E-AEFF-BC6E85C57D9A}"/>
              </a:ext>
            </a:extLst>
          </p:cNvPr>
          <p:cNvSpPr>
            <a:spLocks noGrp="1"/>
          </p:cNvSpPr>
          <p:nvPr>
            <p:ph type="sldNum" sz="quarter" idx="12"/>
          </p:nvPr>
        </p:nvSpPr>
        <p:spPr/>
        <p:txBody>
          <a:bodyPr/>
          <a:lstStyle/>
          <a:p>
            <a:fld id="{C5C3056E-1632-4A65-A24F-3F10A1450A6E}" type="slidenum">
              <a:rPr lang="en-US" noProof="0" smtClean="0"/>
              <a:pPr/>
              <a:t>20</a:t>
            </a:fld>
            <a:endParaRPr lang="en-US" noProof="0" dirty="0"/>
          </a:p>
        </p:txBody>
      </p:sp>
    </p:spTree>
    <p:extLst>
      <p:ext uri="{BB962C8B-B14F-4D97-AF65-F5344CB8AC3E}">
        <p14:creationId xmlns:p14="http://schemas.microsoft.com/office/powerpoint/2010/main" val="888220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p:txBody>
          <a:bodyPr/>
          <a:lstStyle/>
          <a:p>
            <a:pPr marL="0" marR="0" lvl="0" indent="0" algn="ctr" rtl="0">
              <a:lnSpc>
                <a:spcPct val="115000"/>
              </a:lnSpc>
              <a:spcBef>
                <a:spcPts val="0"/>
              </a:spcBef>
              <a:spcAft>
                <a:spcPts val="0"/>
              </a:spcAft>
              <a:buClr>
                <a:srgbClr val="000000"/>
              </a:buClr>
              <a:buSzPts val="900"/>
              <a:buFont typeface="Arial"/>
              <a:buNone/>
            </a:pPr>
            <a:r>
              <a:rPr lang="en-US" sz="2800" u="none" strike="noStrike" cap="none" dirty="0">
                <a:solidFill>
                  <a:schemeClr val="tx1"/>
                </a:solidFill>
                <a:ea typeface="Lato"/>
                <a:cs typeface="Lato"/>
                <a:sym typeface="Lato"/>
              </a:rPr>
              <a:t>Disclosures to Central Registries and PDMPs</a:t>
            </a:r>
          </a:p>
          <a:p>
            <a:pPr marL="0" indent="0">
              <a:buNone/>
            </a:pPr>
            <a:endParaRPr lang="en-US" dirty="0"/>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413000"/>
            <a:ext cx="3784600" cy="4356100"/>
          </a:xfrm>
        </p:spPr>
        <p:txBody>
          <a:bodyPr>
            <a:normAutofit fontScale="85000" lnSpcReduction="10000"/>
          </a:bodyPr>
          <a:lstStyle/>
          <a:p>
            <a:pPr marL="0" marR="0" lvl="0" indent="0" algn="l" rtl="0">
              <a:lnSpc>
                <a:spcPct val="115000"/>
              </a:lnSpc>
              <a:spcBef>
                <a:spcPts val="0"/>
              </a:spcBef>
              <a:spcAft>
                <a:spcPts val="0"/>
              </a:spcAft>
              <a:buClr>
                <a:srgbClr val="000000"/>
              </a:buClr>
              <a:buSzPts val="900"/>
              <a:buFont typeface="Arial"/>
              <a:buNone/>
            </a:pPr>
            <a:r>
              <a:rPr lang="en-US" sz="2100" u="none" strike="noStrike" cap="none" dirty="0">
                <a:solidFill>
                  <a:schemeClr val="tx1"/>
                </a:solidFill>
                <a:ea typeface="Lato"/>
                <a:cs typeface="Lato"/>
                <a:sym typeface="Lato"/>
              </a:rPr>
              <a:t>Non-OTP (opioid treatment program) providers will become eligible to query a central registry, in order to determine whether their patients are already receiving opioid treatment through a member program.</a:t>
            </a:r>
          </a:p>
          <a:p>
            <a:pPr marL="0" marR="0" lvl="0" indent="0" algn="l" rtl="0">
              <a:lnSpc>
                <a:spcPct val="115000"/>
              </a:lnSpc>
              <a:spcBef>
                <a:spcPts val="1500"/>
              </a:spcBef>
              <a:spcAft>
                <a:spcPts val="0"/>
              </a:spcAft>
              <a:buClr>
                <a:srgbClr val="000000"/>
              </a:buClr>
              <a:buSzPts val="900"/>
              <a:buFont typeface="Arial"/>
              <a:buNone/>
            </a:pPr>
            <a:r>
              <a:rPr lang="en-US" sz="2100" u="none" strike="noStrike" cap="none" dirty="0">
                <a:solidFill>
                  <a:schemeClr val="tx1"/>
                </a:solidFill>
                <a:ea typeface="Lato"/>
                <a:cs typeface="Lato"/>
                <a:sym typeface="Lato"/>
              </a:rPr>
              <a:t>OTPs will be permitted to enroll in a state prescription drug monitoring program (PDMP), and permitted to report data into the PDMP when prescribing or dispensing medications on Schedules II to V, consistent with applicable state law.</a:t>
            </a:r>
          </a:p>
          <a:p>
            <a:pPr marL="0" indent="0">
              <a:buNone/>
            </a:pP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p:txBody>
          <a:bodyPr>
            <a:normAutofit fontScale="92500"/>
          </a:bodyPr>
          <a:lstStyle/>
          <a:p>
            <a:pPr marL="0" marR="0" lvl="0" indent="0" algn="l" rtl="0">
              <a:lnSpc>
                <a:spcPct val="115000"/>
              </a:lnSpc>
              <a:spcBef>
                <a:spcPts val="0"/>
              </a:spcBef>
              <a:spcAft>
                <a:spcPts val="0"/>
              </a:spcAft>
              <a:buClr>
                <a:srgbClr val="000000"/>
              </a:buClr>
              <a:buSzPts val="900"/>
              <a:buFont typeface="Arial"/>
              <a:buNone/>
            </a:pPr>
            <a:r>
              <a:rPr lang="en-US" sz="2400" u="none" strike="noStrike" cap="none" dirty="0">
                <a:solidFill>
                  <a:schemeClr val="tx1"/>
                </a:solidFill>
                <a:ea typeface="Lato"/>
                <a:cs typeface="Lato"/>
                <a:sym typeface="Lato"/>
              </a:rPr>
              <a:t>The revised central registry and PDMP provisions will help to prevent duplicative enrollments in SUD care, duplicative prescriptions for SUD treatment, and adverse drug events related to SUD treatment.</a:t>
            </a:r>
          </a:p>
          <a:p>
            <a:endParaRPr lang="en-US" dirty="0"/>
          </a:p>
        </p:txBody>
      </p:sp>
      <p:sp>
        <p:nvSpPr>
          <p:cNvPr id="10" name="Slide Number Placeholder 9">
            <a:extLst>
              <a:ext uri="{FF2B5EF4-FFF2-40B4-BE49-F238E27FC236}">
                <a16:creationId xmlns:a16="http://schemas.microsoft.com/office/drawing/2014/main" id="{24BDDCF7-3F11-495D-9920-AECDDFAD1AB5}"/>
              </a:ext>
            </a:extLst>
          </p:cNvPr>
          <p:cNvSpPr>
            <a:spLocks noGrp="1"/>
          </p:cNvSpPr>
          <p:nvPr>
            <p:ph type="sldNum" sz="quarter" idx="12"/>
          </p:nvPr>
        </p:nvSpPr>
        <p:spPr/>
        <p:txBody>
          <a:bodyPr/>
          <a:lstStyle/>
          <a:p>
            <a:fld id="{C5C3056E-1632-4A65-A24F-3F10A1450A6E}" type="slidenum">
              <a:rPr lang="en-US" noProof="0" smtClean="0"/>
              <a:pPr/>
              <a:t>21</a:t>
            </a:fld>
            <a:endParaRPr lang="en-US" noProof="0" dirty="0"/>
          </a:p>
        </p:txBody>
      </p:sp>
    </p:spTree>
    <p:extLst>
      <p:ext uri="{BB962C8B-B14F-4D97-AF65-F5344CB8AC3E}">
        <p14:creationId xmlns:p14="http://schemas.microsoft.com/office/powerpoint/2010/main" val="2447780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p:txBody>
          <a:bodyPr>
            <a:normAutofit/>
          </a:bodyPr>
          <a:lstStyle/>
          <a:p>
            <a:pPr marL="0" marR="0" lvl="0" indent="0" algn="ctr" rtl="0">
              <a:lnSpc>
                <a:spcPct val="115000"/>
              </a:lnSpc>
              <a:spcBef>
                <a:spcPts val="0"/>
              </a:spcBef>
              <a:spcAft>
                <a:spcPts val="0"/>
              </a:spcAft>
              <a:buClr>
                <a:srgbClr val="000000"/>
              </a:buClr>
              <a:buSzPts val="900"/>
              <a:buFont typeface="Arial"/>
              <a:buNone/>
            </a:pPr>
            <a:r>
              <a:rPr lang="en-US" sz="2800" u="none" strike="noStrike" cap="none" dirty="0">
                <a:solidFill>
                  <a:schemeClr val="tx1"/>
                </a:solidFill>
                <a:ea typeface="Lato"/>
                <a:cs typeface="Lato"/>
                <a:sym typeface="Lato"/>
              </a:rPr>
              <a:t>Medical Emergencies</a:t>
            </a:r>
            <a:endParaRPr lang="en-US" sz="2800" dirty="0"/>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714624"/>
            <a:ext cx="3784600" cy="4054476"/>
          </a:xfrm>
        </p:spPr>
        <p:txBody>
          <a:bodyPr>
            <a:normAutofit fontScale="92500"/>
          </a:bodyPr>
          <a:lstStyle/>
          <a:p>
            <a:pPr marL="0" marR="0" lvl="0" indent="0" algn="l" rtl="0">
              <a:lnSpc>
                <a:spcPct val="115000"/>
              </a:lnSpc>
              <a:spcBef>
                <a:spcPts val="0"/>
              </a:spcBef>
              <a:spcAft>
                <a:spcPts val="0"/>
              </a:spcAft>
              <a:buClr>
                <a:srgbClr val="000000"/>
              </a:buClr>
              <a:buSzPts val="900"/>
              <a:buFont typeface="Arial"/>
              <a:buNone/>
            </a:pPr>
            <a:r>
              <a:rPr lang="en-US" sz="2400" u="none" strike="noStrike" cap="none" dirty="0">
                <a:solidFill>
                  <a:schemeClr val="tx1"/>
                </a:solidFill>
                <a:ea typeface="Lato"/>
                <a:cs typeface="Lato"/>
                <a:sym typeface="Lato"/>
              </a:rPr>
              <a:t>Declared emergencies resulting from natural disasters (e.g., hurricanes) that disrupt treatment facilities and services will meet the definition for a "bona fide medical emergency," for the purpose of disclosing SUD records without patient consent under part 2.</a:t>
            </a:r>
          </a:p>
          <a:p>
            <a:pPr marL="0" indent="0">
              <a:buNone/>
            </a:pP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a:xfrm>
            <a:off x="8145430" y="2714624"/>
            <a:ext cx="3378403" cy="4054476"/>
          </a:xfrm>
        </p:spPr>
        <p:txBody>
          <a:bodyPr>
            <a:normAutofit/>
          </a:bodyPr>
          <a:lstStyle/>
          <a:p>
            <a:pPr marL="0" marR="0" lvl="0" indent="0" algn="l" rtl="0">
              <a:lnSpc>
                <a:spcPct val="115000"/>
              </a:lnSpc>
              <a:spcBef>
                <a:spcPts val="0"/>
              </a:spcBef>
              <a:spcAft>
                <a:spcPts val="0"/>
              </a:spcAft>
              <a:buClr>
                <a:srgbClr val="000000"/>
              </a:buClr>
              <a:buSzPts val="900"/>
              <a:buFont typeface="Arial"/>
              <a:buNone/>
            </a:pPr>
            <a:r>
              <a:rPr lang="en-US" sz="2400" u="none" strike="noStrike" cap="none" dirty="0">
                <a:solidFill>
                  <a:schemeClr val="tx1"/>
                </a:solidFill>
                <a:ea typeface="Lato"/>
                <a:cs typeface="Lato"/>
                <a:sym typeface="Lato"/>
              </a:rPr>
              <a:t>To ensure clinically appropriate communications and access to SUD care, in the context of declared emergencies resulting from natural disasters.</a:t>
            </a:r>
            <a:endParaRPr lang="en-US" sz="2000" dirty="0"/>
          </a:p>
        </p:txBody>
      </p:sp>
      <p:sp>
        <p:nvSpPr>
          <p:cNvPr id="10" name="Slide Number Placeholder 9">
            <a:extLst>
              <a:ext uri="{FF2B5EF4-FFF2-40B4-BE49-F238E27FC236}">
                <a16:creationId xmlns:a16="http://schemas.microsoft.com/office/drawing/2014/main" id="{BC17AAE5-269C-49D8-AE77-1A8E082166B4}"/>
              </a:ext>
            </a:extLst>
          </p:cNvPr>
          <p:cNvSpPr>
            <a:spLocks noGrp="1"/>
          </p:cNvSpPr>
          <p:nvPr>
            <p:ph type="sldNum" sz="quarter" idx="12"/>
          </p:nvPr>
        </p:nvSpPr>
        <p:spPr/>
        <p:txBody>
          <a:bodyPr/>
          <a:lstStyle/>
          <a:p>
            <a:fld id="{C5C3056E-1632-4A65-A24F-3F10A1450A6E}" type="slidenum">
              <a:rPr lang="en-US" noProof="0" smtClean="0"/>
              <a:pPr/>
              <a:t>22</a:t>
            </a:fld>
            <a:endParaRPr lang="en-US" noProof="0" dirty="0"/>
          </a:p>
        </p:txBody>
      </p:sp>
    </p:spTree>
    <p:extLst>
      <p:ext uri="{BB962C8B-B14F-4D97-AF65-F5344CB8AC3E}">
        <p14:creationId xmlns:p14="http://schemas.microsoft.com/office/powerpoint/2010/main" val="428779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a:xfrm>
            <a:off x="581194" y="2714624"/>
            <a:ext cx="3378403" cy="4143376"/>
          </a:xfrm>
        </p:spPr>
        <p:txBody>
          <a:bodyPr>
            <a:normAutofit/>
          </a:bodyPr>
          <a:lstStyle/>
          <a:p>
            <a:pPr marL="0" marR="0" lvl="0" indent="0" algn="ctr" rtl="0">
              <a:lnSpc>
                <a:spcPct val="115000"/>
              </a:lnSpc>
              <a:spcBef>
                <a:spcPts val="0"/>
              </a:spcBef>
              <a:spcAft>
                <a:spcPts val="0"/>
              </a:spcAft>
              <a:buClr>
                <a:srgbClr val="000000"/>
              </a:buClr>
              <a:buSzPts val="1000"/>
              <a:buFont typeface="Arial"/>
              <a:buNone/>
            </a:pPr>
            <a:r>
              <a:rPr lang="en-US" sz="2800" u="none" strike="noStrike" cap="none" dirty="0">
                <a:solidFill>
                  <a:schemeClr val="tx1"/>
                </a:solidFill>
                <a:ea typeface="Lato"/>
                <a:cs typeface="Lato"/>
                <a:sym typeface="Lato"/>
              </a:rPr>
              <a:t>Research</a:t>
            </a:r>
          </a:p>
          <a:p>
            <a:pPr marL="0" marR="0" lvl="0" indent="0" algn="ctr" rtl="0">
              <a:lnSpc>
                <a:spcPct val="115000"/>
              </a:lnSpc>
              <a:spcBef>
                <a:spcPts val="0"/>
              </a:spcBef>
              <a:spcAft>
                <a:spcPts val="0"/>
              </a:spcAft>
              <a:buClr>
                <a:srgbClr val="000000"/>
              </a:buClr>
              <a:buSzPts val="1000"/>
              <a:buFont typeface="Arial"/>
              <a:buNone/>
            </a:pPr>
            <a:endParaRPr lang="en-US" sz="2800" dirty="0">
              <a:solidFill>
                <a:schemeClr val="tx1"/>
              </a:solidFill>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800" dirty="0">
              <a:solidFill>
                <a:schemeClr val="tx1"/>
              </a:solidFill>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800" u="none" strike="noStrike" cap="none" dirty="0">
              <a:solidFill>
                <a:schemeClr val="tx1"/>
              </a:solidFill>
              <a:ea typeface="Lato"/>
              <a:cs typeface="Lato"/>
              <a:sym typeface="Lato"/>
            </a:endParaRPr>
          </a:p>
          <a:p>
            <a:pPr marL="0" indent="0" algn="ctr">
              <a:lnSpc>
                <a:spcPct val="115000"/>
              </a:lnSpc>
              <a:spcBef>
                <a:spcPts val="0"/>
              </a:spcBef>
              <a:spcAft>
                <a:spcPts val="0"/>
              </a:spcAft>
              <a:buClr>
                <a:srgbClr val="000000"/>
              </a:buClr>
              <a:buSzPts val="1000"/>
              <a:buNone/>
            </a:pPr>
            <a:endParaRPr lang="en-US" sz="2800" u="none" strike="noStrike" cap="none" dirty="0">
              <a:solidFill>
                <a:schemeClr val="tx1"/>
              </a:solidFill>
              <a:ea typeface="Lato"/>
              <a:cs typeface="Lato"/>
              <a:sym typeface="Lato"/>
            </a:endParaRPr>
          </a:p>
          <a:p>
            <a:pPr marL="0" indent="0" algn="ctr">
              <a:lnSpc>
                <a:spcPct val="115000"/>
              </a:lnSpc>
              <a:spcBef>
                <a:spcPts val="0"/>
              </a:spcBef>
              <a:spcAft>
                <a:spcPts val="0"/>
              </a:spcAft>
              <a:buClr>
                <a:srgbClr val="000000"/>
              </a:buClr>
              <a:buSzPts val="1000"/>
              <a:buNone/>
            </a:pPr>
            <a:r>
              <a:rPr lang="en-US" sz="2800" u="none" strike="noStrike" cap="none" dirty="0">
                <a:solidFill>
                  <a:schemeClr val="tx1"/>
                </a:solidFill>
                <a:ea typeface="Lato"/>
                <a:cs typeface="Lato"/>
                <a:sym typeface="Lato"/>
              </a:rPr>
              <a:t>Audit and Evaluation</a:t>
            </a:r>
          </a:p>
          <a:p>
            <a:pPr marL="0" marR="0" lvl="0" indent="0" algn="ctr" rtl="0">
              <a:lnSpc>
                <a:spcPct val="115000"/>
              </a:lnSpc>
              <a:spcBef>
                <a:spcPts val="0"/>
              </a:spcBef>
              <a:spcAft>
                <a:spcPts val="0"/>
              </a:spcAft>
              <a:buClr>
                <a:srgbClr val="000000"/>
              </a:buClr>
              <a:buSzPts val="1000"/>
              <a:buFont typeface="Arial"/>
              <a:buNone/>
            </a:pPr>
            <a:endParaRPr lang="en-US" sz="2000"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714624"/>
            <a:ext cx="3784600" cy="4054476"/>
          </a:xfrm>
        </p:spPr>
        <p:txBody>
          <a:bodyPr>
            <a:normAutofit fontScale="77500" lnSpcReduction="20000"/>
          </a:bodyPr>
          <a:lstStyle/>
          <a:p>
            <a:pPr marL="0" marR="0" lvl="0" indent="0" algn="l" rtl="0">
              <a:lnSpc>
                <a:spcPct val="115000"/>
              </a:lnSpc>
              <a:spcBef>
                <a:spcPts val="0"/>
              </a:spcBef>
              <a:spcAft>
                <a:spcPts val="0"/>
              </a:spcAft>
              <a:buClr>
                <a:srgbClr val="000000"/>
              </a:buClr>
              <a:buSzPts val="1000"/>
              <a:buFont typeface="Arial"/>
              <a:buNone/>
            </a:pPr>
            <a:r>
              <a:rPr lang="en-US" sz="2400" u="none" strike="noStrike" cap="none" dirty="0">
                <a:solidFill>
                  <a:schemeClr val="tx1"/>
                </a:solidFill>
                <a:ea typeface="Lato"/>
                <a:cs typeface="Lato"/>
                <a:sym typeface="Lato"/>
              </a:rPr>
              <a:t>Disclosures for research under part 2 will be permitted by a HIPAA covered entity or business associate to individuals and organizations who are neither HIPAA covered entities, nor subject to the Common Rule (re: Research on Human Subjects).</a:t>
            </a:r>
          </a:p>
          <a:p>
            <a:pPr marL="0" indent="0">
              <a:buNone/>
            </a:pPr>
            <a:endParaRPr lang="en-US" sz="2400" dirty="0"/>
          </a:p>
          <a:p>
            <a:pPr marL="0" indent="0">
              <a:buNone/>
            </a:pPr>
            <a:r>
              <a:rPr lang="en-US" sz="2400" u="none" strike="noStrike" cap="none" dirty="0">
                <a:solidFill>
                  <a:schemeClr val="tx1"/>
                </a:solidFill>
                <a:ea typeface="Lato"/>
                <a:cs typeface="Lato"/>
                <a:sym typeface="Lato"/>
              </a:rPr>
              <a:t>Part 2 will be revised to clarify that some specific situations fall within the scope of permitted disclosures for audits and/or program evaluation.</a:t>
            </a:r>
          </a:p>
          <a:p>
            <a:pPr marL="0" indent="0">
              <a:buNone/>
            </a:pP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a:xfrm>
            <a:off x="8145430" y="2714624"/>
            <a:ext cx="3378403" cy="4143376"/>
          </a:xfrm>
        </p:spPr>
        <p:txBody>
          <a:bodyPr>
            <a:normAutofit fontScale="92500"/>
          </a:bodyPr>
          <a:lstStyle/>
          <a:p>
            <a:pPr marL="0" marR="0" lvl="0" indent="0" algn="l" rtl="0">
              <a:lnSpc>
                <a:spcPct val="115000"/>
              </a:lnSpc>
              <a:spcBef>
                <a:spcPts val="0"/>
              </a:spcBef>
              <a:spcAft>
                <a:spcPts val="0"/>
              </a:spcAft>
              <a:buClr>
                <a:srgbClr val="000000"/>
              </a:buClr>
              <a:buSzPts val="1000"/>
              <a:buFont typeface="Arial"/>
              <a:buNone/>
            </a:pPr>
            <a:r>
              <a:rPr lang="en-US" sz="2000" u="none" strike="noStrike" cap="none" dirty="0">
                <a:solidFill>
                  <a:schemeClr val="tx1"/>
                </a:solidFill>
                <a:ea typeface="Lato"/>
                <a:cs typeface="Lato"/>
                <a:sym typeface="Lato"/>
              </a:rPr>
              <a:t>To facilitate appropriate disclosures for research, by streamlining overlapping requirements under part 2, the Privacy Rule and the Common Rule.</a:t>
            </a:r>
          </a:p>
          <a:p>
            <a:pPr marL="0" marR="0" lvl="0" indent="0" algn="l" rtl="0">
              <a:lnSpc>
                <a:spcPct val="115000"/>
              </a:lnSpc>
              <a:spcBef>
                <a:spcPts val="0"/>
              </a:spcBef>
              <a:spcAft>
                <a:spcPts val="0"/>
              </a:spcAft>
              <a:buClr>
                <a:srgbClr val="000000"/>
              </a:buClr>
              <a:buSzPts val="1000"/>
              <a:buFont typeface="Arial"/>
              <a:buNone/>
            </a:pPr>
            <a:endParaRPr lang="en-US" sz="2000" dirty="0">
              <a:solidFill>
                <a:schemeClr val="tx1"/>
              </a:solidFill>
              <a:ea typeface="Lato"/>
              <a:cs typeface="Lato"/>
              <a:sym typeface="Lato"/>
            </a:endParaRPr>
          </a:p>
          <a:p>
            <a:pPr marL="0" marR="0" lvl="0" indent="0" algn="l" rtl="0">
              <a:lnSpc>
                <a:spcPct val="115000"/>
              </a:lnSpc>
              <a:spcBef>
                <a:spcPts val="0"/>
              </a:spcBef>
              <a:spcAft>
                <a:spcPts val="0"/>
              </a:spcAft>
              <a:buClr>
                <a:srgbClr val="000000"/>
              </a:buClr>
              <a:buSzPts val="1000"/>
              <a:buFont typeface="Arial"/>
              <a:buNone/>
            </a:pPr>
            <a:endParaRPr lang="en-US" sz="2000" dirty="0">
              <a:solidFill>
                <a:schemeClr val="tx1"/>
              </a:solidFill>
              <a:ea typeface="Lato"/>
              <a:cs typeface="Lato"/>
              <a:sym typeface="Lato"/>
            </a:endParaRPr>
          </a:p>
          <a:p>
            <a:pPr marL="0" indent="0">
              <a:lnSpc>
                <a:spcPct val="115000"/>
              </a:lnSpc>
              <a:spcBef>
                <a:spcPts val="0"/>
              </a:spcBef>
              <a:spcAft>
                <a:spcPts val="0"/>
              </a:spcAft>
              <a:buClr>
                <a:srgbClr val="000000"/>
              </a:buClr>
              <a:buSzPts val="1000"/>
              <a:buNone/>
            </a:pPr>
            <a:r>
              <a:rPr lang="en-US" sz="2000" u="none" strike="noStrike" cap="none" dirty="0">
                <a:solidFill>
                  <a:schemeClr val="tx1"/>
                </a:solidFill>
                <a:ea typeface="Lato"/>
                <a:cs typeface="Lato"/>
                <a:sym typeface="Lato"/>
              </a:rPr>
              <a:t>To resolve current ambiguity under part 2 about what activities are covered by the audit and evaluation provision.</a:t>
            </a:r>
          </a:p>
          <a:p>
            <a:pPr marL="0" marR="0" lvl="0" indent="0" algn="l"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p:txBody>
      </p:sp>
      <p:sp>
        <p:nvSpPr>
          <p:cNvPr id="10" name="Slide Number Placeholder 9">
            <a:extLst>
              <a:ext uri="{FF2B5EF4-FFF2-40B4-BE49-F238E27FC236}">
                <a16:creationId xmlns:a16="http://schemas.microsoft.com/office/drawing/2014/main" id="{A2C01A38-0D65-4FAD-A49E-7D05DC143BB2}"/>
              </a:ext>
            </a:extLst>
          </p:cNvPr>
          <p:cNvSpPr>
            <a:spLocks noGrp="1"/>
          </p:cNvSpPr>
          <p:nvPr>
            <p:ph type="sldNum" sz="quarter" idx="12"/>
          </p:nvPr>
        </p:nvSpPr>
        <p:spPr/>
        <p:txBody>
          <a:bodyPr/>
          <a:lstStyle/>
          <a:p>
            <a:fld id="{C5C3056E-1632-4A65-A24F-3F10A1450A6E}" type="slidenum">
              <a:rPr lang="en-US" noProof="0" smtClean="0"/>
              <a:pPr/>
              <a:t>23</a:t>
            </a:fld>
            <a:endParaRPr lang="en-US" noProof="0" dirty="0"/>
          </a:p>
        </p:txBody>
      </p:sp>
    </p:spTree>
    <p:extLst>
      <p:ext uri="{BB962C8B-B14F-4D97-AF65-F5344CB8AC3E}">
        <p14:creationId xmlns:p14="http://schemas.microsoft.com/office/powerpoint/2010/main" val="3785631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 sz="4000" dirty="0"/>
              <a:t>Rule Changes</a:t>
            </a:r>
            <a:endParaRPr lang="en-US" dirty="0"/>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Subject Area</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p:txBody>
          <a:bodyPr/>
          <a:lstStyle/>
          <a:p>
            <a:r>
              <a:rPr lang="en-US" dirty="0"/>
              <a:t>What Change?</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Why the Change?</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a:xfrm>
            <a:off x="581194" y="2714624"/>
            <a:ext cx="3378403" cy="4054476"/>
          </a:xfrm>
        </p:spPr>
        <p:txBody>
          <a:bodyPr>
            <a:normAutofit lnSpcReduction="10000"/>
          </a:bodyPr>
          <a:lstStyle/>
          <a:p>
            <a:pPr marL="0" marR="0" lvl="0" indent="0" algn="ctr" rtl="0">
              <a:lnSpc>
                <a:spcPct val="115000"/>
              </a:lnSpc>
              <a:spcBef>
                <a:spcPts val="0"/>
              </a:spcBef>
              <a:spcAft>
                <a:spcPts val="0"/>
              </a:spcAft>
              <a:buClr>
                <a:srgbClr val="000000"/>
              </a:buClr>
              <a:buSzPts val="1000"/>
              <a:buFont typeface="Arial"/>
              <a:buNone/>
            </a:pPr>
            <a:r>
              <a:rPr lang="en-US" sz="2800" u="none" strike="noStrike" cap="none" dirty="0">
                <a:solidFill>
                  <a:schemeClr val="tx1"/>
                </a:solidFill>
                <a:ea typeface="Lato"/>
                <a:cs typeface="Lato"/>
                <a:sym typeface="Lato"/>
              </a:rPr>
              <a:t>Confidential Communications</a:t>
            </a:r>
          </a:p>
          <a:p>
            <a:pPr marL="0" marR="0" lvl="0" indent="0" algn="ctr" rtl="0">
              <a:lnSpc>
                <a:spcPct val="115000"/>
              </a:lnSpc>
              <a:spcBef>
                <a:spcPts val="0"/>
              </a:spcBef>
              <a:spcAft>
                <a:spcPts val="0"/>
              </a:spcAft>
              <a:buClr>
                <a:srgbClr val="000000"/>
              </a:buClr>
              <a:buSzPts val="1000"/>
              <a:buFont typeface="Arial"/>
              <a:buNone/>
            </a:pPr>
            <a:endParaRPr lang="en-US" sz="2000"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endParaRPr lang="en-US" sz="2000" u="none" strike="noStrike" cap="none" dirty="0">
              <a:solidFill>
                <a:schemeClr val="tx1"/>
              </a:solidFill>
              <a:latin typeface=""/>
              <a:ea typeface="Lato"/>
              <a:cs typeface="Lato"/>
              <a:sym typeface="Lato"/>
            </a:endParaRPr>
          </a:p>
          <a:p>
            <a:pPr marL="0" marR="0" lvl="0" indent="0" algn="ctr" rtl="0">
              <a:lnSpc>
                <a:spcPct val="115000"/>
              </a:lnSpc>
              <a:spcBef>
                <a:spcPts val="0"/>
              </a:spcBef>
              <a:spcAft>
                <a:spcPts val="0"/>
              </a:spcAft>
              <a:buClr>
                <a:srgbClr val="000000"/>
              </a:buClr>
              <a:buSzPts val="1000"/>
              <a:buFont typeface="Arial"/>
              <a:buNone/>
            </a:pPr>
            <a:r>
              <a:rPr lang="en-US" sz="1600" dirty="0">
                <a:solidFill>
                  <a:schemeClr val="tx1"/>
                </a:solidFill>
                <a:ea typeface="Lato"/>
                <a:cs typeface="Lato"/>
                <a:sym typeface="Lato"/>
              </a:rPr>
              <a:t>Source: Fact Sheet: SAMHSA 42 CFR Part 2 Revised Rule</a:t>
            </a:r>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165600" y="2714624"/>
            <a:ext cx="3784600" cy="4054476"/>
          </a:xfrm>
        </p:spPr>
        <p:txBody>
          <a:bodyPr>
            <a:normAutofit/>
          </a:bodyPr>
          <a:lstStyle/>
          <a:p>
            <a:pPr marL="0" marR="0" lvl="0" indent="0" algn="l" rtl="0">
              <a:lnSpc>
                <a:spcPct val="115000"/>
              </a:lnSpc>
              <a:spcBef>
                <a:spcPts val="0"/>
              </a:spcBef>
              <a:spcAft>
                <a:spcPts val="0"/>
              </a:spcAft>
              <a:buClr>
                <a:srgbClr val="000000"/>
              </a:buClr>
              <a:buSzPts val="1000"/>
              <a:buFont typeface="Arial"/>
              <a:buNone/>
            </a:pPr>
            <a:r>
              <a:rPr lang="en-US" sz="2400" u="none" strike="noStrike" cap="none" dirty="0">
                <a:solidFill>
                  <a:schemeClr val="tx1"/>
                </a:solidFill>
                <a:ea typeface="Lato"/>
                <a:cs typeface="Lato"/>
                <a:sym typeface="Lato"/>
              </a:rPr>
              <a:t>The standard for court ordered disclosures of SUD records for the purpose of investigating "an extremely serious crime" will be revised, by dropping the phrase "allegedly committed by the patient."</a:t>
            </a:r>
            <a:endParaRPr lang="en-US" sz="2000"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a:xfrm>
            <a:off x="8145430" y="2714624"/>
            <a:ext cx="3378403" cy="4054476"/>
          </a:xfrm>
        </p:spPr>
        <p:txBody>
          <a:bodyPr>
            <a:normAutofit/>
          </a:bodyPr>
          <a:lstStyle/>
          <a:p>
            <a:pPr marL="0" marR="0" lvl="0" indent="0" algn="l" rtl="0">
              <a:lnSpc>
                <a:spcPct val="115000"/>
              </a:lnSpc>
              <a:spcBef>
                <a:spcPts val="0"/>
              </a:spcBef>
              <a:spcAft>
                <a:spcPts val="0"/>
              </a:spcAft>
              <a:buClr>
                <a:srgbClr val="000000"/>
              </a:buClr>
              <a:buSzPts val="1000"/>
              <a:buFont typeface="Arial"/>
              <a:buNone/>
            </a:pPr>
            <a:r>
              <a:rPr lang="en-US" sz="2400" u="none" strike="noStrike" cap="none" dirty="0">
                <a:solidFill>
                  <a:schemeClr val="tx1"/>
                </a:solidFill>
                <a:ea typeface="Lato"/>
                <a:cs typeface="Lato"/>
                <a:sym typeface="Lato"/>
              </a:rPr>
              <a:t>To correct an earlier technical error from the 2017 rule-making, in which this phrase was inadvertently added to regulatory text without notice or public comment.</a:t>
            </a:r>
          </a:p>
        </p:txBody>
      </p:sp>
      <p:sp>
        <p:nvSpPr>
          <p:cNvPr id="10" name="Slide Number Placeholder 9">
            <a:extLst>
              <a:ext uri="{FF2B5EF4-FFF2-40B4-BE49-F238E27FC236}">
                <a16:creationId xmlns:a16="http://schemas.microsoft.com/office/drawing/2014/main" id="{F8D0B836-2B6D-44BF-863D-F8F7C8935D49}"/>
              </a:ext>
            </a:extLst>
          </p:cNvPr>
          <p:cNvSpPr>
            <a:spLocks noGrp="1"/>
          </p:cNvSpPr>
          <p:nvPr>
            <p:ph type="sldNum" sz="quarter" idx="12"/>
          </p:nvPr>
        </p:nvSpPr>
        <p:spPr/>
        <p:txBody>
          <a:bodyPr/>
          <a:lstStyle/>
          <a:p>
            <a:fld id="{C5C3056E-1632-4A65-A24F-3F10A1450A6E}" type="slidenum">
              <a:rPr lang="en-US" noProof="0" smtClean="0"/>
              <a:pPr/>
              <a:t>24</a:t>
            </a:fld>
            <a:endParaRPr lang="en-US" noProof="0" dirty="0"/>
          </a:p>
        </p:txBody>
      </p:sp>
    </p:spTree>
    <p:extLst>
      <p:ext uri="{BB962C8B-B14F-4D97-AF65-F5344CB8AC3E}">
        <p14:creationId xmlns:p14="http://schemas.microsoft.com/office/powerpoint/2010/main" val="3830147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normAutofit/>
          </a:bodyPr>
          <a:lstStyle/>
          <a:p>
            <a:pPr marL="0" marR="0" algn="ctr">
              <a:spcBef>
                <a:spcPts val="0"/>
              </a:spcBef>
              <a:spcAft>
                <a:spcPts val="0"/>
              </a:spcAft>
            </a:pPr>
            <a:r>
              <a:rPr lang="en-US" sz="2400" b="1" dirty="0">
                <a:effectLst/>
                <a:latin typeface="Calibri-Bold"/>
                <a:ea typeface="Calibri" panose="020F0502020204030204" pitchFamily="34" charset="0"/>
                <a:cs typeface="Calibri-Bold"/>
              </a:rPr>
              <a:t>COORDINATED CARE ORGANIZATIONS (CCO)</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r>
              <a:rPr lang="en-US" sz="2400" b="1" dirty="0">
                <a:effectLst/>
                <a:latin typeface="Calibri-Bold"/>
                <a:ea typeface="Calibri" panose="020F0502020204030204" pitchFamily="34" charset="0"/>
                <a:cs typeface="Calibri-Bold"/>
              </a:rPr>
              <a:t> OREGON LAW &amp; INFORMATION SHARING SUMMARY (10/04/12)</a:t>
            </a:r>
            <a:endParaRPr lang="en-US" sz="4800"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92300"/>
            <a:ext cx="11029615" cy="4851400"/>
          </a:xfrm>
        </p:spPr>
        <p:txBody>
          <a:bodyPr>
            <a:normAutofit/>
          </a:bodyPr>
          <a:lstStyle/>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Oregon laws specifically grant Coordinated Care Organizations (CCOs) the authority to share confidential information within their provider network and with the Oregon Health Authority and Department of Human Services. These new state laws will increase the ability of CCOs to provide coordinated, whole‐person care.   </a:t>
            </a:r>
          </a:p>
          <a:p>
            <a:pPr marL="0" marR="0">
              <a:spcBef>
                <a:spcPts val="0"/>
              </a:spcBef>
              <a:spcAft>
                <a:spcPts val="0"/>
              </a:spcAft>
            </a:pPr>
            <a:r>
              <a:rPr lang="en-US" sz="2000" b="1" dirty="0">
                <a:effectLst/>
                <a:latin typeface="Calibri-Bold"/>
                <a:ea typeface="Calibri" panose="020F0502020204030204" pitchFamily="34" charset="0"/>
                <a:cs typeface="Calibri-Bold"/>
              </a:rPr>
              <a:t>Information sharing for improved care (authorized by ORS 414.679)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594000" lvl="2">
              <a:spcBef>
                <a:spcPts val="0"/>
              </a:spcBef>
              <a:spcAft>
                <a:spcPts val="0"/>
              </a:spcAft>
            </a:pPr>
            <a:r>
              <a:rPr lang="en-US" sz="1800" dirty="0">
                <a:effectLst/>
                <a:latin typeface="Calibri" panose="020F0502020204030204" pitchFamily="34" charset="0"/>
                <a:ea typeface="Calibri" panose="020F0502020204030204" pitchFamily="34" charset="0"/>
                <a:cs typeface="Calibri" panose="020F0502020204030204" pitchFamily="34" charset="0"/>
              </a:rPr>
              <a:t>A CCO, its provider network, and programs administered by DHS for adults and persons with disabilities must share member information for purposes of: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36900" lvl="2"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Service and care delivery, coordination,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36900" lvl="2"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Service planning, transitional services and reimbursement,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936900" lvl="2"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Improving the safety and quality of care, lowering the cost of care and improving the health and well‐being of the CCO’s members.</a:t>
            </a:r>
          </a:p>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Information may be shared within the CCO and the CCO provider network (which includes YCHHS) for the purpose of allowing the CCO to provide whole‐person care. </a:t>
            </a:r>
            <a:r>
              <a:rPr lang="en-US" sz="2000" dirty="0">
                <a:effectLst/>
                <a:latin typeface="Calibri" panose="020F0502020204030204" pitchFamily="34" charset="0"/>
                <a:ea typeface="Calibri" panose="020F0502020204030204" pitchFamily="34" charset="0"/>
                <a:cs typeface="Calibri" panose="020F0502020204030204" pitchFamily="34" charset="0"/>
              </a:rPr>
              <a:t>Information that may be shared without member authorization includes: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A diagnosis of HIV;</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Other physical health diagnoses; and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Mental health diagnoses.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FDA2754-BD19-4D62-B01F-90B07C346906}"/>
              </a:ext>
            </a:extLst>
          </p:cNvPr>
          <p:cNvSpPr>
            <a:spLocks noGrp="1"/>
          </p:cNvSpPr>
          <p:nvPr>
            <p:ph type="sldNum" sz="quarter" idx="12"/>
          </p:nvPr>
        </p:nvSpPr>
        <p:spPr/>
        <p:txBody>
          <a:bodyPr/>
          <a:lstStyle/>
          <a:p>
            <a:fld id="{C5C3056E-1632-4A65-A24F-3F10A1450A6E}" type="slidenum">
              <a:rPr lang="en-US" noProof="0" smtClean="0"/>
              <a:t>25</a:t>
            </a:fld>
            <a:endParaRPr lang="en-US" noProof="0" dirty="0"/>
          </a:p>
        </p:txBody>
      </p:sp>
    </p:spTree>
    <p:extLst>
      <p:ext uri="{BB962C8B-B14F-4D97-AF65-F5344CB8AC3E}">
        <p14:creationId xmlns:p14="http://schemas.microsoft.com/office/powerpoint/2010/main" val="3780301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Checklist">
            <a:extLst>
              <a:ext uri="{FF2B5EF4-FFF2-40B4-BE49-F238E27FC236}">
                <a16:creationId xmlns:a16="http://schemas.microsoft.com/office/drawing/2014/main" id="{DEF978AA-586E-4790-8E74-51E8F5CE4214}"/>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751856"/>
            <a:ext cx="914400" cy="914400"/>
          </a:xfrm>
          <a:prstGeom prst="rect">
            <a:avLst/>
          </a:prstGeom>
        </p:spPr>
      </p:pic>
      <p:sp>
        <p:nvSpPr>
          <p:cNvPr id="2" name="Title 1" descr="title">
            <a:extLst>
              <a:ext uri="{FF2B5EF4-FFF2-40B4-BE49-F238E27FC236}">
                <a16:creationId xmlns:a16="http://schemas.microsoft.com/office/drawing/2014/main" id="{524E7AA8-036D-4F28-96BA-A52B66A33BD9}"/>
              </a:ext>
            </a:extLst>
          </p:cNvPr>
          <p:cNvSpPr>
            <a:spLocks noGrp="1"/>
          </p:cNvSpPr>
          <p:nvPr>
            <p:ph type="title"/>
          </p:nvPr>
        </p:nvSpPr>
        <p:spPr/>
        <p:txBody>
          <a:bodyPr>
            <a:normAutofit/>
          </a:bodyPr>
          <a:lstStyle/>
          <a:p>
            <a:pPr marL="0" marR="0" algn="ctr">
              <a:spcBef>
                <a:spcPts val="0"/>
              </a:spcBef>
              <a:spcAft>
                <a:spcPts val="0"/>
              </a:spcAft>
            </a:pPr>
            <a:r>
              <a:rPr lang="en-US" sz="2400" b="1" dirty="0">
                <a:effectLst/>
                <a:latin typeface="Calibri-Bold"/>
                <a:ea typeface="Calibri" panose="020F0502020204030204" pitchFamily="34" charset="0"/>
                <a:cs typeface="Calibri-Bold"/>
              </a:rPr>
              <a:t>COORDINATED CARE ORGANIZATIONS</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r>
              <a:rPr lang="en-US" sz="2400" b="1" dirty="0">
                <a:effectLst/>
                <a:latin typeface="Calibri-Bold"/>
                <a:ea typeface="Calibri" panose="020F0502020204030204" pitchFamily="34" charset="0"/>
                <a:cs typeface="Calibri-Bold"/>
              </a:rPr>
              <a:t> OREGON LAW &amp; INFORMATION SHARING SUMMARY, cont.</a:t>
            </a:r>
            <a:endParaRPr lang="en-US" sz="4800" dirty="0"/>
          </a:p>
        </p:txBody>
      </p:sp>
      <p:sp>
        <p:nvSpPr>
          <p:cNvPr id="3" name="Content Placeholder 2" descr="content">
            <a:extLst>
              <a:ext uri="{FF2B5EF4-FFF2-40B4-BE49-F238E27FC236}">
                <a16:creationId xmlns:a16="http://schemas.microsoft.com/office/drawing/2014/main" id="{46EBE25F-EA7E-41D8-8362-014D6953C631}"/>
              </a:ext>
            </a:extLst>
          </p:cNvPr>
          <p:cNvSpPr>
            <a:spLocks noGrp="1"/>
          </p:cNvSpPr>
          <p:nvPr>
            <p:ph idx="1"/>
          </p:nvPr>
        </p:nvSpPr>
        <p:spPr>
          <a:xfrm>
            <a:off x="581192" y="1892300"/>
            <a:ext cx="11029615" cy="4851400"/>
          </a:xfrm>
        </p:spPr>
        <p:txBody>
          <a:bodyPr>
            <a:normAutofit/>
          </a:bodyPr>
          <a:lstStyle/>
          <a:p>
            <a:pPr marL="0" marR="0">
              <a:spcBef>
                <a:spcPts val="0"/>
              </a:spcBef>
              <a:spcAft>
                <a:spcPts val="0"/>
              </a:spcAft>
            </a:pPr>
            <a:r>
              <a:rPr lang="en-US" sz="2400" b="1" dirty="0">
                <a:effectLst/>
                <a:latin typeface="Calibri-Bold"/>
                <a:ea typeface="Calibri" panose="020F0502020204030204" pitchFamily="34" charset="0"/>
                <a:cs typeface="Calibri-Bold"/>
              </a:rPr>
              <a:t>CCOs and their providers (which includes YCHHS) must comply with HIPAA and 42 CFR Part 2 </a:t>
            </a:r>
            <a:r>
              <a:rPr lang="en-US" sz="2400" dirty="0">
                <a:effectLst/>
                <a:latin typeface="Calibri-Bold"/>
                <a:ea typeface="Calibri" panose="020F0502020204030204" pitchFamily="34" charset="0"/>
                <a:cs typeface="Calibri-Bold"/>
              </a:rPr>
              <a:t>(authorization needed for disclosure of treatment records of substance abuse treatment providers)</a:t>
            </a:r>
            <a:r>
              <a:rPr lang="en-US" sz="2400" b="1" dirty="0">
                <a:effectLst/>
                <a:latin typeface="Calibri-Bold"/>
                <a:ea typeface="Calibri" panose="020F0502020204030204" pitchFamily="34" charset="0"/>
                <a:cs typeface="Calibri-Bold"/>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Bold"/>
                <a:ea typeface="Calibri" panose="020F0502020204030204" pitchFamily="34" charset="0"/>
                <a:cs typeface="Calibri-Bold"/>
              </a:rPr>
              <a:t>In‐network provider (which includes YCHHS) mandate for information sharing (authorized by SB 1580 (2012))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dirty="0">
                <a:effectLst/>
                <a:latin typeface="Calibri" panose="020F0502020204030204" pitchFamily="34" charset="0"/>
                <a:ea typeface="Calibri" panose="020F0502020204030204" pitchFamily="34" charset="0"/>
                <a:cs typeface="Calibri" panose="020F0502020204030204" pitchFamily="34" charset="0"/>
              </a:rPr>
              <a:t>Except for psychotherapy notes, protected health information must be disclosed by health care providers participating in a CCO </a:t>
            </a:r>
            <a:r>
              <a:rPr lang="en-US" sz="2400" i="1" dirty="0">
                <a:effectLst/>
                <a:latin typeface="Calibri-Italic"/>
                <a:ea typeface="Calibri" panose="020F0502020204030204" pitchFamily="34" charset="0"/>
                <a:cs typeface="Calibri-Italic"/>
              </a:rPr>
              <a:t>without member authorization</a:t>
            </a:r>
            <a:r>
              <a:rPr lang="en-US" sz="2400" dirty="0">
                <a:effectLst/>
                <a:latin typeface="Calibri" panose="020F0502020204030204" pitchFamily="34" charset="0"/>
                <a:ea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Calibri" panose="020F0502020204030204" pitchFamily="34" charset="0"/>
              </a:rPr>
              <a:t>To other health care providers participating in the CCO for treatment purposes,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Calibri" panose="020F0502020204030204" pitchFamily="34" charset="0"/>
              </a:rPr>
              <a:t>To the CCO for health care operations and payment purposes, permitted by ORS 192.558; and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Calibri" panose="020F0502020204030204" pitchFamily="34" charset="0"/>
              </a:rPr>
              <a:t>To public health entities as required for health oversight purposes.</a:t>
            </a:r>
          </a:p>
          <a:p>
            <a:pPr marL="0" indent="0">
              <a:lnSpc>
                <a:spcPct val="107000"/>
              </a:lnSpc>
              <a:spcBef>
                <a:spcPts val="0"/>
              </a:spcBef>
              <a:spcAft>
                <a:spcPts val="800"/>
              </a:spcAft>
              <a:buNone/>
            </a:pPr>
            <a:r>
              <a:rPr lang="en-US" sz="2400" dirty="0">
                <a:effectLst/>
                <a:latin typeface="Calibri" panose="020F0502020204030204" pitchFamily="34" charset="0"/>
                <a:ea typeface="Calibri" panose="020F0502020204030204" pitchFamily="34" charset="0"/>
                <a:cs typeface="Calibri" panose="020F0502020204030204" pitchFamily="34" charset="0"/>
              </a:rPr>
              <a:t>Mandated disclosures under state law do not override the federal protections for drug and alcohol records found in 42 CFR Part 2 or for educational records.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66900" lvl="1" indent="-342900">
              <a:lnSpc>
                <a:spcPct val="107000"/>
              </a:lnSpc>
              <a:spcBef>
                <a:spcPts val="0"/>
              </a:spcBef>
              <a:spcAft>
                <a:spcPts val="800"/>
              </a:spcAft>
              <a:buFont typeface="Symbol" panose="05050102010706020507" pitchFamily="18" charset="2"/>
              <a:buChar cha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FDA2754-BD19-4D62-B01F-90B07C346906}"/>
              </a:ext>
            </a:extLst>
          </p:cNvPr>
          <p:cNvSpPr>
            <a:spLocks noGrp="1"/>
          </p:cNvSpPr>
          <p:nvPr>
            <p:ph type="sldNum" sz="quarter" idx="12"/>
          </p:nvPr>
        </p:nvSpPr>
        <p:spPr/>
        <p:txBody>
          <a:bodyPr/>
          <a:lstStyle/>
          <a:p>
            <a:fld id="{C5C3056E-1632-4A65-A24F-3F10A1450A6E}" type="slidenum">
              <a:rPr lang="en-US" noProof="0" smtClean="0"/>
              <a:t>26</a:t>
            </a:fld>
            <a:endParaRPr lang="en-US" noProof="0" dirty="0"/>
          </a:p>
        </p:txBody>
      </p:sp>
    </p:spTree>
    <p:extLst>
      <p:ext uri="{BB962C8B-B14F-4D97-AF65-F5344CB8AC3E}">
        <p14:creationId xmlns:p14="http://schemas.microsoft.com/office/powerpoint/2010/main" val="956357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ightbulb">
            <a:extLst>
              <a:ext uri="{FF2B5EF4-FFF2-40B4-BE49-F238E27FC236}">
                <a16:creationId xmlns:a16="http://schemas.microsoft.com/office/drawing/2014/main" id="{E9661DC4-D526-4678-A1C8-58A8BEB68D38}"/>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66900" y="1939155"/>
            <a:ext cx="2628000" cy="2628000"/>
          </a:xfrm>
          <a:prstGeom prst="rect">
            <a:avLst/>
          </a:prstGeom>
        </p:spPr>
      </p:pic>
      <p:sp>
        <p:nvSpPr>
          <p:cNvPr id="2" name="Title 1" descr="content">
            <a:extLst>
              <a:ext uri="{FF2B5EF4-FFF2-40B4-BE49-F238E27FC236}">
                <a16:creationId xmlns:a16="http://schemas.microsoft.com/office/drawing/2014/main" id="{B6FA4435-3751-4780-9A9B-F91171E793F2}"/>
              </a:ext>
            </a:extLst>
          </p:cNvPr>
          <p:cNvSpPr>
            <a:spLocks noGrp="1"/>
          </p:cNvSpPr>
          <p:nvPr>
            <p:ph type="title"/>
          </p:nvPr>
        </p:nvSpPr>
        <p:spPr>
          <a:xfrm>
            <a:off x="6295292" y="773724"/>
            <a:ext cx="5315516" cy="4958862"/>
          </a:xfrm>
        </p:spPr>
        <p:txBody>
          <a:bodyPr/>
          <a:lstStyle/>
          <a:p>
            <a:pPr algn="ctr"/>
            <a:r>
              <a:rPr lang="en-US" dirty="0">
                <a:latin typeface="+mn-lt"/>
              </a:rPr>
              <a:t>questions or comments?</a:t>
            </a:r>
            <a:br>
              <a:rPr lang="en-US" dirty="0">
                <a:latin typeface="+mn-lt"/>
              </a:rPr>
            </a:br>
            <a:br>
              <a:rPr lang="en-US" dirty="0">
                <a:latin typeface="+mn-lt"/>
              </a:rPr>
            </a:br>
            <a:r>
              <a:rPr lang="en-US" sz="1800" dirty="0">
                <a:latin typeface="+mn-lt"/>
              </a:rPr>
              <a:t>Slides can be found here: yam-main drive, “Share” folder, then “UM team info” folder</a:t>
            </a:r>
            <a:endParaRPr lang="en-US" dirty="0">
              <a:latin typeface="+mn-lt"/>
            </a:endParaRPr>
          </a:p>
        </p:txBody>
      </p:sp>
      <p:sp>
        <p:nvSpPr>
          <p:cNvPr id="3" name="Slide Number Placeholder 2">
            <a:extLst>
              <a:ext uri="{FF2B5EF4-FFF2-40B4-BE49-F238E27FC236}">
                <a16:creationId xmlns:a16="http://schemas.microsoft.com/office/drawing/2014/main" id="{AF08C5D8-B99D-4FA7-B38C-46025248A73F}"/>
              </a:ext>
            </a:extLst>
          </p:cNvPr>
          <p:cNvSpPr>
            <a:spLocks noGrp="1"/>
          </p:cNvSpPr>
          <p:nvPr>
            <p:ph type="sldNum" sz="quarter" idx="12"/>
          </p:nvPr>
        </p:nvSpPr>
        <p:spPr/>
        <p:txBody>
          <a:bodyPr/>
          <a:lstStyle/>
          <a:p>
            <a:fld id="{C5C3056E-1632-4A65-A24F-3F10A1450A6E}" type="slidenum">
              <a:rPr lang="en-US" noProof="0" smtClean="0"/>
              <a:t>27</a:t>
            </a:fld>
            <a:endParaRPr lang="en-US" noProof="0" dirty="0"/>
          </a:p>
        </p:txBody>
      </p:sp>
    </p:spTree>
    <p:extLst>
      <p:ext uri="{BB962C8B-B14F-4D97-AF65-F5344CB8AC3E}">
        <p14:creationId xmlns:p14="http://schemas.microsoft.com/office/powerpoint/2010/main" val="4028808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r>
              <a:rPr lang="en-US" dirty="0">
                <a:latin typeface="+mn-lt"/>
              </a:rPr>
              <a:t>As pointed out by Hermione…</a:t>
            </a:r>
          </a:p>
        </p:txBody>
      </p:sp>
      <p:sp>
        <p:nvSpPr>
          <p:cNvPr id="5" name="Slide Number Placeholder 4">
            <a:extLst>
              <a:ext uri="{FF2B5EF4-FFF2-40B4-BE49-F238E27FC236}">
                <a16:creationId xmlns:a16="http://schemas.microsoft.com/office/drawing/2014/main" id="{849E3668-6BD3-4C20-98C2-5F8243B04C5F}"/>
              </a:ext>
            </a:extLst>
          </p:cNvPr>
          <p:cNvSpPr>
            <a:spLocks noGrp="1"/>
          </p:cNvSpPr>
          <p:nvPr>
            <p:ph type="sldNum" sz="quarter" idx="12"/>
          </p:nvPr>
        </p:nvSpPr>
        <p:spPr/>
        <p:txBody>
          <a:bodyPr/>
          <a:lstStyle/>
          <a:p>
            <a:fld id="{C5C3056E-1632-4A65-A24F-3F10A1450A6E}" type="slidenum">
              <a:rPr lang="en-US" noProof="0" smtClean="0"/>
              <a:t>3</a:t>
            </a:fld>
            <a:endParaRPr lang="en-US" noProof="0" dirty="0"/>
          </a:p>
        </p:txBody>
      </p:sp>
      <p:pic>
        <p:nvPicPr>
          <p:cNvPr id="1026" name="Picture 2" descr="it's hipaa not hippa - Hermione Leviosa | Meme Generator">
            <a:extLst>
              <a:ext uri="{FF2B5EF4-FFF2-40B4-BE49-F238E27FC236}">
                <a16:creationId xmlns:a16="http://schemas.microsoft.com/office/drawing/2014/main" id="{02E13AD0-4797-4101-A0F8-E5AC96426559}"/>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431801" y="2027951"/>
            <a:ext cx="5804888" cy="469034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3C017CF-8622-4C40-AAF5-61A136D365AF}"/>
              </a:ext>
            </a:extLst>
          </p:cNvPr>
          <p:cNvSpPr txBox="1"/>
          <p:nvPr/>
        </p:nvSpPr>
        <p:spPr>
          <a:xfrm>
            <a:off x="6375401" y="3416300"/>
            <a:ext cx="5930900" cy="2246769"/>
          </a:xfrm>
          <a:prstGeom prst="rect">
            <a:avLst/>
          </a:prstGeom>
          <a:noFill/>
        </p:spPr>
        <p:txBody>
          <a:bodyPr wrap="square">
            <a:spAutoFit/>
          </a:bodyPr>
          <a:lstStyle/>
          <a:p>
            <a:r>
              <a:rPr lang="en-US" sz="2000" b="1" dirty="0">
                <a:ea typeface="Lato"/>
                <a:cs typeface="Lato"/>
                <a:sym typeface="Lato"/>
              </a:rPr>
              <a:t>Health Insurance Portability and Accountability Act </a:t>
            </a:r>
          </a:p>
          <a:p>
            <a:endParaRPr lang="en-US" sz="2000" b="0" i="0" dirty="0">
              <a:solidFill>
                <a:srgbClr val="202124"/>
              </a:solidFill>
              <a:effectLst/>
            </a:endParaRPr>
          </a:p>
          <a:p>
            <a:r>
              <a:rPr lang="en-US" sz="2000" b="0" i="0" dirty="0">
                <a:solidFill>
                  <a:srgbClr val="202124"/>
                </a:solidFill>
                <a:effectLst/>
              </a:rPr>
              <a:t>CFRs for </a:t>
            </a:r>
            <a:r>
              <a:rPr lang="en-US" sz="2000" dirty="0">
                <a:ea typeface="Lato"/>
                <a:cs typeface="Lato"/>
                <a:sym typeface="Lato"/>
              </a:rPr>
              <a:t>Health Insurance Portability and Accountability Act of 1996</a:t>
            </a:r>
            <a:r>
              <a:rPr lang="en-US" sz="2000" i="0" dirty="0">
                <a:solidFill>
                  <a:srgbClr val="202124"/>
                </a:solidFill>
                <a:effectLst/>
              </a:rPr>
              <a:t> </a:t>
            </a:r>
            <a:r>
              <a:rPr lang="en-US" sz="2000" b="0" i="0" dirty="0">
                <a:solidFill>
                  <a:srgbClr val="202124"/>
                </a:solidFill>
                <a:effectLst/>
              </a:rPr>
              <a:t>(HIPAA) can be found here: </a:t>
            </a:r>
            <a:r>
              <a:rPr lang="en-US" sz="2000" b="0" i="0" dirty="0">
                <a:solidFill>
                  <a:srgbClr val="202124"/>
                </a:solidFill>
                <a:effectLst/>
                <a:hlinkClick r:id="rId5"/>
              </a:rPr>
              <a:t>https://www.ecfr.gov/cgi-bin/text-idx?tpl=/ecfrbrowse/Title45/45cfr164_main_02.tpl</a:t>
            </a:r>
            <a:endParaRPr lang="en-US" sz="2000" b="0" i="0" dirty="0">
              <a:solidFill>
                <a:srgbClr val="202124"/>
              </a:solidFill>
              <a:effectLst/>
            </a:endParaRPr>
          </a:p>
          <a:p>
            <a:endParaRPr lang="en-US" sz="2000" b="1" dirty="0"/>
          </a:p>
        </p:txBody>
      </p:sp>
    </p:spTree>
    <p:extLst>
      <p:ext uri="{BB962C8B-B14F-4D97-AF65-F5344CB8AC3E}">
        <p14:creationId xmlns:p14="http://schemas.microsoft.com/office/powerpoint/2010/main" val="2141468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Head with Gears">
            <a:extLst>
              <a:ext uri="{FF2B5EF4-FFF2-40B4-BE49-F238E27FC236}">
                <a16:creationId xmlns:a16="http://schemas.microsoft.com/office/drawing/2014/main" id="{753F3215-AE85-4BAC-BB66-27697DDC5751}"/>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666" y="766624"/>
            <a:ext cx="972000" cy="972000"/>
          </a:xfrm>
          <a:prstGeom prst="rect">
            <a:avLst/>
          </a:prstGeom>
        </p:spPr>
      </p:pic>
      <p:sp>
        <p:nvSpPr>
          <p:cNvPr id="2" name="Title 1" descr="title">
            <a:extLst>
              <a:ext uri="{FF2B5EF4-FFF2-40B4-BE49-F238E27FC236}">
                <a16:creationId xmlns:a16="http://schemas.microsoft.com/office/drawing/2014/main" id="{A614F641-0AA4-46DF-B52D-011067E28896}"/>
              </a:ext>
            </a:extLst>
          </p:cNvPr>
          <p:cNvSpPr>
            <a:spLocks noGrp="1"/>
          </p:cNvSpPr>
          <p:nvPr>
            <p:ph type="title"/>
          </p:nvPr>
        </p:nvSpPr>
        <p:spPr/>
        <p:txBody>
          <a:bodyPr/>
          <a:lstStyle/>
          <a:p>
            <a:r>
              <a:rPr lang="en-US" dirty="0"/>
              <a:t>History</a:t>
            </a:r>
          </a:p>
        </p:txBody>
      </p:sp>
      <p:sp>
        <p:nvSpPr>
          <p:cNvPr id="3" name="Text Placeholder 2" descr="Brainstorm Grouping 1">
            <a:extLst>
              <a:ext uri="{FF2B5EF4-FFF2-40B4-BE49-F238E27FC236}">
                <a16:creationId xmlns:a16="http://schemas.microsoft.com/office/drawing/2014/main" id="{75767446-11AA-4C25-B44F-42C94FDE4AD1}"/>
              </a:ext>
            </a:extLst>
          </p:cNvPr>
          <p:cNvSpPr>
            <a:spLocks noGrp="1"/>
          </p:cNvSpPr>
          <p:nvPr>
            <p:ph type="body" idx="1"/>
          </p:nvPr>
        </p:nvSpPr>
        <p:spPr/>
        <p:txBody>
          <a:bodyPr/>
          <a:lstStyle/>
          <a:p>
            <a:r>
              <a:rPr lang="en-US" dirty="0"/>
              <a:t>Part 2</a:t>
            </a:r>
          </a:p>
        </p:txBody>
      </p:sp>
      <p:sp>
        <p:nvSpPr>
          <p:cNvPr id="8" name="Text Placeholder 7" descr="Brainstorm Grouping 2">
            <a:extLst>
              <a:ext uri="{FF2B5EF4-FFF2-40B4-BE49-F238E27FC236}">
                <a16:creationId xmlns:a16="http://schemas.microsoft.com/office/drawing/2014/main" id="{24E329E0-8BAF-4C0F-8C29-DF88C1BCBBB8}"/>
              </a:ext>
            </a:extLst>
          </p:cNvPr>
          <p:cNvSpPr>
            <a:spLocks noGrp="1"/>
          </p:cNvSpPr>
          <p:nvPr>
            <p:ph type="body" idx="13"/>
          </p:nvPr>
        </p:nvSpPr>
        <p:spPr>
          <a:xfrm>
            <a:off x="4496836" y="2023139"/>
            <a:ext cx="4367764" cy="536005"/>
          </a:xfrm>
        </p:spPr>
        <p:txBody>
          <a:bodyPr/>
          <a:lstStyle/>
          <a:p>
            <a:r>
              <a:rPr lang="en-US" dirty="0"/>
              <a:t>HIPAA                           vs</a:t>
            </a:r>
          </a:p>
        </p:txBody>
      </p:sp>
      <p:sp>
        <p:nvSpPr>
          <p:cNvPr id="7" name="Text Placeholder 6" descr="Brainstorm Grouping 3">
            <a:extLst>
              <a:ext uri="{FF2B5EF4-FFF2-40B4-BE49-F238E27FC236}">
                <a16:creationId xmlns:a16="http://schemas.microsoft.com/office/drawing/2014/main" id="{FA377D8F-60B0-418E-A7EC-DBDFDF5E28AF}"/>
              </a:ext>
            </a:extLst>
          </p:cNvPr>
          <p:cNvSpPr>
            <a:spLocks noGrp="1"/>
          </p:cNvSpPr>
          <p:nvPr>
            <p:ph type="body" idx="16"/>
          </p:nvPr>
        </p:nvSpPr>
        <p:spPr/>
        <p:txBody>
          <a:bodyPr/>
          <a:lstStyle/>
          <a:p>
            <a:r>
              <a:rPr lang="en-US" dirty="0"/>
              <a:t>Part 2</a:t>
            </a:r>
          </a:p>
        </p:txBody>
      </p:sp>
      <p:sp>
        <p:nvSpPr>
          <p:cNvPr id="4" name="Content Placeholder 3" descr="expectations 1">
            <a:extLst>
              <a:ext uri="{FF2B5EF4-FFF2-40B4-BE49-F238E27FC236}">
                <a16:creationId xmlns:a16="http://schemas.microsoft.com/office/drawing/2014/main" id="{C86B75F4-ECF0-452D-BB80-1416C7E14BDF}"/>
              </a:ext>
            </a:extLst>
          </p:cNvPr>
          <p:cNvSpPr>
            <a:spLocks noGrp="1"/>
          </p:cNvSpPr>
          <p:nvPr>
            <p:ph sz="half" idx="2"/>
          </p:nvPr>
        </p:nvSpPr>
        <p:spPr>
          <a:xfrm>
            <a:off x="581194" y="2559144"/>
            <a:ext cx="3378403" cy="4298856"/>
          </a:xfrm>
        </p:spPr>
        <p:txBody>
          <a:bodyPr>
            <a:normAutofit fontScale="92500" lnSpcReduction="10000"/>
          </a:bodyPr>
          <a:lstStyle/>
          <a:p>
            <a:pPr marL="0" indent="0">
              <a:buNone/>
            </a:pPr>
            <a:r>
              <a:rPr lang="en-US" sz="2400" b="1" dirty="0">
                <a:ea typeface="Lato"/>
                <a:cs typeface="Lato"/>
                <a:sym typeface="Lato"/>
              </a:rPr>
              <a:t>“Initially promulgated in 1975, 42 CFR Part 2 was designed to protect Patient records created by federally-assisted programs for the treatment of substance use disorder (SUD) from the stigma associated with substance abuse that often deters Patients from entering treatment.”</a:t>
            </a:r>
          </a:p>
          <a:p>
            <a:pPr marL="0" indent="0">
              <a:buNone/>
            </a:pPr>
            <a:r>
              <a:rPr lang="en-US" sz="1300" dirty="0">
                <a:ea typeface="Lato"/>
                <a:cs typeface="Lato"/>
                <a:sym typeface="Lato"/>
              </a:rPr>
              <a:t>Source: US Department of Health and Human Services (HHS)</a:t>
            </a:r>
            <a:endParaRPr lang="en-US" sz="1300" dirty="0"/>
          </a:p>
        </p:txBody>
      </p:sp>
      <p:sp>
        <p:nvSpPr>
          <p:cNvPr id="6" name="Content Placeholder 5" descr="expectations 2">
            <a:extLst>
              <a:ext uri="{FF2B5EF4-FFF2-40B4-BE49-F238E27FC236}">
                <a16:creationId xmlns:a16="http://schemas.microsoft.com/office/drawing/2014/main" id="{E2A3EC13-9EA6-4C20-BA5C-D7D92AFF848B}"/>
              </a:ext>
            </a:extLst>
          </p:cNvPr>
          <p:cNvSpPr>
            <a:spLocks noGrp="1"/>
          </p:cNvSpPr>
          <p:nvPr>
            <p:ph sz="half" idx="14"/>
          </p:nvPr>
        </p:nvSpPr>
        <p:spPr>
          <a:xfrm>
            <a:off x="4400414" y="2714624"/>
            <a:ext cx="3378403" cy="4029076"/>
          </a:xfrm>
        </p:spPr>
        <p:txBody>
          <a:bodyPr>
            <a:normAutofit/>
          </a:bodyPr>
          <a:lstStyle/>
          <a:p>
            <a:pPr marL="120650" indent="0">
              <a:lnSpc>
                <a:spcPct val="115000"/>
              </a:lnSpc>
              <a:spcBef>
                <a:spcPts val="400"/>
              </a:spcBef>
              <a:buClr>
                <a:schemeClr val="tx1"/>
              </a:buClr>
              <a:buSzPts val="1700"/>
              <a:buNone/>
            </a:pPr>
            <a:r>
              <a:rPr lang="en-US" b="1" dirty="0"/>
              <a:t>HIPAA was created to protect patient information </a:t>
            </a:r>
            <a:r>
              <a:rPr lang="en-US" b="1" u="sng" dirty="0"/>
              <a:t>regarding health records.</a:t>
            </a:r>
          </a:p>
          <a:p>
            <a:pPr marL="120650" indent="0">
              <a:lnSpc>
                <a:spcPct val="115000"/>
              </a:lnSpc>
              <a:spcBef>
                <a:spcPts val="0"/>
              </a:spcBef>
              <a:buClr>
                <a:schemeClr val="tx1"/>
              </a:buClr>
              <a:buSzPts val="1700"/>
              <a:buNone/>
            </a:pPr>
            <a:r>
              <a:rPr lang="en-US" b="1" dirty="0"/>
              <a:t>Patient information protected by HIPAA </a:t>
            </a:r>
            <a:r>
              <a:rPr lang="en-US" b="1" u="sng" dirty="0"/>
              <a:t>CAN</a:t>
            </a:r>
            <a:r>
              <a:rPr lang="en-US" b="1" dirty="0"/>
              <a:t> be exchanged between covered entities (providers, payers, etc.) and their business associates for treatment, payment, and health care operation activities without additional patient consent.</a:t>
            </a:r>
            <a:endParaRPr lang="en-US" dirty="0"/>
          </a:p>
        </p:txBody>
      </p:sp>
      <p:sp>
        <p:nvSpPr>
          <p:cNvPr id="5" name="Content Placeholder 4" descr="expectations 3">
            <a:extLst>
              <a:ext uri="{FF2B5EF4-FFF2-40B4-BE49-F238E27FC236}">
                <a16:creationId xmlns:a16="http://schemas.microsoft.com/office/drawing/2014/main" id="{9743281F-51FF-4F76-8197-3F6219E35965}"/>
              </a:ext>
            </a:extLst>
          </p:cNvPr>
          <p:cNvSpPr>
            <a:spLocks noGrp="1"/>
          </p:cNvSpPr>
          <p:nvPr>
            <p:ph sz="half" idx="15"/>
          </p:nvPr>
        </p:nvSpPr>
        <p:spPr>
          <a:xfrm>
            <a:off x="8145430" y="2714624"/>
            <a:ext cx="3378403" cy="4029076"/>
          </a:xfrm>
        </p:spPr>
        <p:txBody>
          <a:bodyPr>
            <a:normAutofit/>
          </a:bodyPr>
          <a:lstStyle/>
          <a:p>
            <a:pPr marL="120650" indent="0">
              <a:lnSpc>
                <a:spcPct val="115000"/>
              </a:lnSpc>
              <a:spcBef>
                <a:spcPts val="400"/>
              </a:spcBef>
              <a:buClr>
                <a:schemeClr val="tx1"/>
              </a:buClr>
              <a:buSzPts val="1700"/>
              <a:buNone/>
            </a:pPr>
            <a:r>
              <a:rPr lang="en-US" sz="2000" b="1" dirty="0"/>
              <a:t>Created to protect patient information regarding health records </a:t>
            </a:r>
            <a:r>
              <a:rPr lang="en-US" sz="2000" b="1" u="sng" dirty="0"/>
              <a:t>as it pertains to SUD.</a:t>
            </a:r>
          </a:p>
          <a:p>
            <a:pPr marL="120650" indent="0">
              <a:lnSpc>
                <a:spcPct val="115000"/>
              </a:lnSpc>
              <a:spcBef>
                <a:spcPts val="0"/>
              </a:spcBef>
              <a:buClr>
                <a:schemeClr val="tx1"/>
              </a:buClr>
              <a:buSzPts val="1700"/>
              <a:buNone/>
            </a:pPr>
            <a:r>
              <a:rPr lang="en-US" sz="2000" b="1" dirty="0"/>
              <a:t>Patient information </a:t>
            </a:r>
            <a:r>
              <a:rPr lang="en-US" sz="2000" b="1" u="sng" dirty="0"/>
              <a:t>CANNOT</a:t>
            </a:r>
            <a:r>
              <a:rPr lang="en-US" sz="2000" b="1" dirty="0"/>
              <a:t> be exchanged without patient consent except in limited circumstances.</a:t>
            </a:r>
            <a:endParaRPr lang="en-US" sz="2000" dirty="0"/>
          </a:p>
        </p:txBody>
      </p:sp>
      <p:sp>
        <p:nvSpPr>
          <p:cNvPr id="10" name="Slide Number Placeholder 9">
            <a:extLst>
              <a:ext uri="{FF2B5EF4-FFF2-40B4-BE49-F238E27FC236}">
                <a16:creationId xmlns:a16="http://schemas.microsoft.com/office/drawing/2014/main" id="{DBE044E9-FB88-4029-9C56-71D8417F1CE3}"/>
              </a:ext>
            </a:extLst>
          </p:cNvPr>
          <p:cNvSpPr>
            <a:spLocks noGrp="1"/>
          </p:cNvSpPr>
          <p:nvPr>
            <p:ph type="sldNum" sz="quarter" idx="12"/>
          </p:nvPr>
        </p:nvSpPr>
        <p:spPr/>
        <p:txBody>
          <a:bodyPr/>
          <a:lstStyle/>
          <a:p>
            <a:fld id="{C5C3056E-1632-4A65-A24F-3F10A1450A6E}" type="slidenum">
              <a:rPr lang="en-US" noProof="0" smtClean="0"/>
              <a:pPr/>
              <a:t>4</a:t>
            </a:fld>
            <a:endParaRPr lang="en-US" noProof="0" dirty="0"/>
          </a:p>
        </p:txBody>
      </p:sp>
    </p:spTree>
    <p:extLst>
      <p:ext uri="{BB962C8B-B14F-4D97-AF65-F5344CB8AC3E}">
        <p14:creationId xmlns:p14="http://schemas.microsoft.com/office/powerpoint/2010/main" val="4280807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pPr algn="r"/>
            <a:r>
              <a:rPr lang="en-US" dirty="0"/>
              <a:t>What qualified as a part 2 Provider?</a:t>
            </a: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2" y="2180496"/>
            <a:ext cx="11029615" cy="4677504"/>
          </a:xfrm>
        </p:spPr>
        <p:txBody>
          <a:bodyPr>
            <a:normAutofit fontScale="92500"/>
          </a:bodyPr>
          <a:lstStyle/>
          <a:p>
            <a:pPr algn="l"/>
            <a:r>
              <a:rPr lang="en-US" sz="2400" b="0" i="0" u="none" strike="noStrike" baseline="0" dirty="0">
                <a:solidFill>
                  <a:srgbClr val="2E0C1F"/>
                </a:solidFill>
              </a:rPr>
              <a:t>The recent final rule released by SAMHSA, does not change who must follow 42 CFR Part 2. Part 2 continues to apply to individuals and entities that meet BOTH of the following requirements:</a:t>
            </a:r>
          </a:p>
          <a:p>
            <a:pPr lvl="1"/>
            <a:r>
              <a:rPr lang="en-US" sz="2200" b="0" i="0" u="none" strike="noStrike" baseline="0" dirty="0">
                <a:solidFill>
                  <a:srgbClr val="2E0C1F"/>
                </a:solidFill>
              </a:rPr>
              <a:t>“Federally assisted” (defined at § 2.12 (b)), which encompasses broad set of activities, including management by a federal office or agency, receipt of any federal funding, or registration to dispense controlled substances related to the treatment of SUDs. </a:t>
            </a:r>
          </a:p>
          <a:p>
            <a:pPr marL="324000" lvl="1" indent="0">
              <a:buNone/>
            </a:pPr>
            <a:r>
              <a:rPr lang="en-US" sz="2000" b="1" i="0" u="none" strike="noStrike" baseline="0" dirty="0">
                <a:solidFill>
                  <a:srgbClr val="2E0C1F"/>
                </a:solidFill>
              </a:rPr>
              <a:t>AND</a:t>
            </a:r>
            <a:r>
              <a:rPr lang="en-US" sz="2000" b="0" i="0" u="none" strike="noStrike" baseline="0" dirty="0">
                <a:solidFill>
                  <a:srgbClr val="2E0C1F"/>
                </a:solidFill>
              </a:rPr>
              <a:t> </a:t>
            </a:r>
          </a:p>
          <a:p>
            <a:pPr lvl="1"/>
            <a:r>
              <a:rPr lang="en-US" sz="2200" b="0" i="0" u="none" strike="noStrike" baseline="0" dirty="0">
                <a:solidFill>
                  <a:srgbClr val="2E0C1F"/>
                </a:solidFill>
              </a:rPr>
              <a:t>A “Program” (defined at § 2.11) is an individual or entity (other than a general </a:t>
            </a:r>
            <a:r>
              <a:rPr lang="en-US" sz="2200" b="0" u="none" strike="noStrike" baseline="0" dirty="0">
                <a:solidFill>
                  <a:srgbClr val="2E0C1F"/>
                </a:solidFill>
              </a:rPr>
              <a:t>medical facility), that is  providing and </a:t>
            </a:r>
            <a:r>
              <a:rPr lang="en-US" sz="2200" u="none" strike="noStrike" baseline="0" dirty="0">
                <a:solidFill>
                  <a:srgbClr val="2E0C1F"/>
                </a:solidFill>
              </a:rPr>
              <a:t>provides diagnosis, treatment, or referral </a:t>
            </a:r>
            <a:r>
              <a:rPr lang="en-US" sz="2200" b="0" u="none" strike="noStrike" baseline="0" dirty="0">
                <a:solidFill>
                  <a:srgbClr val="2E0C1F"/>
                </a:solidFill>
              </a:rPr>
              <a:t>for treatment for SUDs. </a:t>
            </a:r>
          </a:p>
          <a:p>
            <a:pPr marL="324000" lvl="1" indent="0">
              <a:buNone/>
            </a:pPr>
            <a:r>
              <a:rPr lang="en-US" sz="2400" b="1" i="0" u="none" strike="noStrike" baseline="0" dirty="0">
                <a:solidFill>
                  <a:srgbClr val="2E0C1F"/>
                </a:solidFill>
              </a:rPr>
              <a:t>If only one requirement is met, such as a substance use disorder treatment provider that is not federally assisted, it would not be considered a “Part 2 Program.”</a:t>
            </a:r>
            <a:endParaRPr lang="en-US" sz="2400" dirty="0">
              <a:solidFill>
                <a:srgbClr val="2E0C1F"/>
              </a:solidFill>
            </a:endParaRPr>
          </a:p>
        </p:txBody>
      </p:sp>
      <p:sp>
        <p:nvSpPr>
          <p:cNvPr id="5" name="Slide Number Placeholder 4">
            <a:extLst>
              <a:ext uri="{FF2B5EF4-FFF2-40B4-BE49-F238E27FC236}">
                <a16:creationId xmlns:a16="http://schemas.microsoft.com/office/drawing/2014/main" id="{5019E9FA-627B-4AA8-B75C-8C8675A9E4D4}"/>
              </a:ext>
            </a:extLst>
          </p:cNvPr>
          <p:cNvSpPr>
            <a:spLocks noGrp="1"/>
          </p:cNvSpPr>
          <p:nvPr>
            <p:ph type="sldNum" sz="quarter" idx="12"/>
          </p:nvPr>
        </p:nvSpPr>
        <p:spPr/>
        <p:txBody>
          <a:bodyPr/>
          <a:lstStyle/>
          <a:p>
            <a:fld id="{C5C3056E-1632-4A65-A24F-3F10A1450A6E}" type="slidenum">
              <a:rPr lang="en-US" noProof="0" smtClean="0"/>
              <a:t>5</a:t>
            </a:fld>
            <a:endParaRPr lang="en-US" noProof="0" dirty="0"/>
          </a:p>
        </p:txBody>
      </p:sp>
    </p:spTree>
    <p:extLst>
      <p:ext uri="{BB962C8B-B14F-4D97-AF65-F5344CB8AC3E}">
        <p14:creationId xmlns:p14="http://schemas.microsoft.com/office/powerpoint/2010/main" val="1355742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pPr algn="r"/>
            <a:r>
              <a:rPr lang="en-US" sz="3600" dirty="0"/>
              <a:t>Is a primary care office under part 2 rule?</a:t>
            </a: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2" y="2180496"/>
            <a:ext cx="11029615" cy="4512404"/>
          </a:xfrm>
        </p:spPr>
        <p:txBody>
          <a:bodyPr>
            <a:normAutofit/>
          </a:bodyPr>
          <a:lstStyle/>
          <a:p>
            <a:pPr algn="l"/>
            <a:r>
              <a:rPr lang="en-US" sz="3200" b="0" i="0" u="none" strike="noStrike" baseline="0" dirty="0">
                <a:solidFill>
                  <a:srgbClr val="2E0C1F"/>
                </a:solidFill>
              </a:rPr>
              <a:t>If a clinician, such as a primary care provider, provides SUD services, including being DATA Waivered, but does not meet requirements of being a Part 2 provider listed in pervious slide, then it would </a:t>
            </a:r>
            <a:r>
              <a:rPr lang="en-US" sz="3200" b="1" i="0" u="none" strike="noStrike" baseline="0" dirty="0">
                <a:solidFill>
                  <a:srgbClr val="2E0C1F"/>
                </a:solidFill>
              </a:rPr>
              <a:t>not</a:t>
            </a:r>
            <a:r>
              <a:rPr lang="en-US" sz="3200" b="0" i="0" u="none" strike="noStrike" baseline="0" dirty="0">
                <a:solidFill>
                  <a:srgbClr val="2E0C1F"/>
                </a:solidFill>
              </a:rPr>
              <a:t> be considered a Part 2 program</a:t>
            </a:r>
            <a:r>
              <a:rPr lang="en-US" sz="3200" b="1" i="0" u="none" strike="noStrike" baseline="0" dirty="0">
                <a:solidFill>
                  <a:srgbClr val="2E0C1F"/>
                </a:solidFill>
              </a:rPr>
              <a:t>.</a:t>
            </a:r>
          </a:p>
          <a:p>
            <a:pPr algn="l"/>
            <a:r>
              <a:rPr lang="en-US" sz="3200" b="0" i="0" u="none" strike="noStrike" baseline="0" dirty="0">
                <a:solidFill>
                  <a:srgbClr val="2E0C1F"/>
                </a:solidFill>
              </a:rPr>
              <a:t>Treatment records created by non-Part 2 providers based on their own patient encounter(s) are explicitly not covered by Part 2, unless any SUD record previously received from a Part 2 provider is incorporated into such records.</a:t>
            </a:r>
            <a:endParaRPr lang="en-US" sz="3200" dirty="0">
              <a:solidFill>
                <a:srgbClr val="2E0C1F"/>
              </a:solidFill>
            </a:endParaRPr>
          </a:p>
        </p:txBody>
      </p:sp>
      <p:sp>
        <p:nvSpPr>
          <p:cNvPr id="5" name="Slide Number Placeholder 4">
            <a:extLst>
              <a:ext uri="{FF2B5EF4-FFF2-40B4-BE49-F238E27FC236}">
                <a16:creationId xmlns:a16="http://schemas.microsoft.com/office/drawing/2014/main" id="{721EA73E-6D8B-4BF6-B66F-82150A59DB55}"/>
              </a:ext>
            </a:extLst>
          </p:cNvPr>
          <p:cNvSpPr>
            <a:spLocks noGrp="1"/>
          </p:cNvSpPr>
          <p:nvPr>
            <p:ph type="sldNum" sz="quarter" idx="12"/>
          </p:nvPr>
        </p:nvSpPr>
        <p:spPr/>
        <p:txBody>
          <a:bodyPr/>
          <a:lstStyle/>
          <a:p>
            <a:fld id="{C5C3056E-1632-4A65-A24F-3F10A1450A6E}" type="slidenum">
              <a:rPr lang="en-US" noProof="0" smtClean="0"/>
              <a:t>6</a:t>
            </a:fld>
            <a:endParaRPr lang="en-US" noProof="0" dirty="0"/>
          </a:p>
        </p:txBody>
      </p:sp>
    </p:spTree>
    <p:extLst>
      <p:ext uri="{BB962C8B-B14F-4D97-AF65-F5344CB8AC3E}">
        <p14:creationId xmlns:p14="http://schemas.microsoft.com/office/powerpoint/2010/main" val="2580829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lstStyle/>
          <a:p>
            <a:r>
              <a:rPr lang="en-US" dirty="0"/>
              <a:t>Why make changes to part 2?</a:t>
            </a:r>
          </a:p>
        </p:txBody>
      </p:sp>
      <p:sp>
        <p:nvSpPr>
          <p:cNvPr id="3" name="Content Placeholder 2" descr="content">
            <a:extLst>
              <a:ext uri="{FF2B5EF4-FFF2-40B4-BE49-F238E27FC236}">
                <a16:creationId xmlns:a16="http://schemas.microsoft.com/office/drawing/2014/main" id="{D5B13C35-702B-4BCE-824F-AAADB30905F6}"/>
              </a:ext>
            </a:extLst>
          </p:cNvPr>
          <p:cNvSpPr>
            <a:spLocks noGrp="1"/>
          </p:cNvSpPr>
          <p:nvPr>
            <p:ph idx="1"/>
          </p:nvPr>
        </p:nvSpPr>
        <p:spPr>
          <a:xfrm>
            <a:off x="581192" y="2180496"/>
            <a:ext cx="11029615" cy="4423504"/>
          </a:xfrm>
        </p:spPr>
        <p:txBody>
          <a:bodyPr>
            <a:normAutofit lnSpcReduction="10000"/>
          </a:bodyPr>
          <a:lstStyle/>
          <a:p>
            <a:pPr>
              <a:spcBef>
                <a:spcPts val="0"/>
              </a:spcBef>
              <a:buClr>
                <a:srgbClr val="000000"/>
              </a:buClr>
              <a:buSzPts val="1700"/>
            </a:pPr>
            <a:r>
              <a:rPr lang="en-US" sz="3200" dirty="0">
                <a:solidFill>
                  <a:srgbClr val="2E0C1F"/>
                </a:solidFill>
                <a:ea typeface="Lato"/>
                <a:cs typeface="Lato"/>
                <a:sym typeface="Lato"/>
              </a:rPr>
              <a:t>Desire to move disclosure of information closer to HIPAA</a:t>
            </a:r>
          </a:p>
          <a:p>
            <a:pPr>
              <a:spcBef>
                <a:spcPts val="0"/>
              </a:spcBef>
              <a:buClr>
                <a:srgbClr val="000000"/>
              </a:buClr>
              <a:buSzPts val="1700"/>
            </a:pPr>
            <a:r>
              <a:rPr lang="en-US" sz="3200" dirty="0">
                <a:solidFill>
                  <a:srgbClr val="2E0C1F"/>
                </a:solidFill>
                <a:ea typeface="Lato"/>
                <a:cs typeface="Lato"/>
                <a:sym typeface="Lato"/>
              </a:rPr>
              <a:t>With emergence of opioid crisis has created significant clinical and safety challenges for providers that has highlighted the need for thoughtful updates to enhance patient safety and increase care coordination for all providers involved in the treatment of SUD </a:t>
            </a:r>
          </a:p>
          <a:p>
            <a:pPr>
              <a:spcBef>
                <a:spcPts val="0"/>
              </a:spcBef>
              <a:buClr>
                <a:srgbClr val="000000"/>
              </a:buClr>
              <a:buSzPts val="1700"/>
            </a:pPr>
            <a:r>
              <a:rPr lang="en-US" sz="3200" dirty="0">
                <a:solidFill>
                  <a:srgbClr val="2E0C1F"/>
                </a:solidFill>
                <a:ea typeface="Lato"/>
                <a:cs typeface="Lato"/>
                <a:sym typeface="Lato"/>
              </a:rPr>
              <a:t>Growing recognition of the value of coordinated care and integrating physical and behavioral healthcare has also prompted calls for reform</a:t>
            </a:r>
          </a:p>
          <a:p>
            <a:pPr marL="0" lvl="0" indent="0">
              <a:spcBef>
                <a:spcPts val="0"/>
              </a:spcBef>
              <a:buClr>
                <a:srgbClr val="000000"/>
              </a:buClr>
              <a:buSzPts val="1700"/>
              <a:buNone/>
            </a:pPr>
            <a:endParaRPr lang="en-US" sz="1800" b="1" dirty="0">
              <a:latin typeface=""/>
              <a:ea typeface="Lato"/>
              <a:cs typeface="Lato"/>
              <a:sym typeface="Lato"/>
            </a:endParaRPr>
          </a:p>
        </p:txBody>
      </p:sp>
      <p:sp>
        <p:nvSpPr>
          <p:cNvPr id="5" name="Slide Number Placeholder 4">
            <a:extLst>
              <a:ext uri="{FF2B5EF4-FFF2-40B4-BE49-F238E27FC236}">
                <a16:creationId xmlns:a16="http://schemas.microsoft.com/office/drawing/2014/main" id="{BE533347-5B70-40CA-AB3C-43A3CBA07D07}"/>
              </a:ext>
            </a:extLst>
          </p:cNvPr>
          <p:cNvSpPr>
            <a:spLocks noGrp="1"/>
          </p:cNvSpPr>
          <p:nvPr>
            <p:ph type="sldNum" sz="quarter" idx="12"/>
          </p:nvPr>
        </p:nvSpPr>
        <p:spPr/>
        <p:txBody>
          <a:bodyPr/>
          <a:lstStyle/>
          <a:p>
            <a:fld id="{C5C3056E-1632-4A65-A24F-3F10A1450A6E}" type="slidenum">
              <a:rPr lang="en-US" noProof="0" smtClean="0"/>
              <a:t>7</a:t>
            </a:fld>
            <a:endParaRPr lang="en-US" noProof="0" dirty="0"/>
          </a:p>
        </p:txBody>
      </p:sp>
    </p:spTree>
    <p:extLst>
      <p:ext uri="{BB962C8B-B14F-4D97-AF65-F5344CB8AC3E}">
        <p14:creationId xmlns:p14="http://schemas.microsoft.com/office/powerpoint/2010/main" val="2119978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Lightbulb">
            <a:extLst>
              <a:ext uri="{FF2B5EF4-FFF2-40B4-BE49-F238E27FC236}">
                <a16:creationId xmlns:a16="http://schemas.microsoft.com/office/drawing/2014/main" id="{E9661DC4-D526-4678-A1C8-58A8BEB68D38}"/>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66900" y="1939155"/>
            <a:ext cx="2628000" cy="2628000"/>
          </a:xfrm>
          <a:prstGeom prst="rect">
            <a:avLst/>
          </a:prstGeom>
        </p:spPr>
      </p:pic>
      <p:sp>
        <p:nvSpPr>
          <p:cNvPr id="2" name="Title 1" descr="content">
            <a:extLst>
              <a:ext uri="{FF2B5EF4-FFF2-40B4-BE49-F238E27FC236}">
                <a16:creationId xmlns:a16="http://schemas.microsoft.com/office/drawing/2014/main" id="{B6FA4435-3751-4780-9A9B-F91171E793F2}"/>
              </a:ext>
            </a:extLst>
          </p:cNvPr>
          <p:cNvSpPr>
            <a:spLocks noGrp="1"/>
          </p:cNvSpPr>
          <p:nvPr>
            <p:ph type="title"/>
          </p:nvPr>
        </p:nvSpPr>
        <p:spPr>
          <a:xfrm>
            <a:off x="6295292" y="773724"/>
            <a:ext cx="5315516" cy="4958862"/>
          </a:xfrm>
        </p:spPr>
        <p:txBody>
          <a:bodyPr/>
          <a:lstStyle/>
          <a:p>
            <a:r>
              <a:rPr lang="en-US" sz="3200" b="0" i="0" u="none" strike="noStrike" baseline="0" dirty="0">
                <a:solidFill>
                  <a:srgbClr val="2E0C1F"/>
                </a:solidFill>
                <a:latin typeface="+mn-lt"/>
              </a:rPr>
              <a:t>Final Rule amending 42 CFR Part 2 was published July 15, 2020</a:t>
            </a:r>
            <a:br>
              <a:rPr lang="en-US" sz="3200" b="0" i="0" u="none" strike="noStrike" baseline="0" dirty="0">
                <a:solidFill>
                  <a:srgbClr val="2E0C1F"/>
                </a:solidFill>
                <a:latin typeface="+mn-lt"/>
              </a:rPr>
            </a:br>
            <a:br>
              <a:rPr lang="en-US" sz="3200" b="0" i="0" u="none" strike="noStrike" baseline="0" dirty="0">
                <a:solidFill>
                  <a:srgbClr val="2E0C1F"/>
                </a:solidFill>
                <a:latin typeface="+mn-lt"/>
              </a:rPr>
            </a:br>
            <a:r>
              <a:rPr lang="en-US" sz="3200" b="0" i="0" u="none" strike="noStrike" baseline="0" dirty="0">
                <a:solidFill>
                  <a:srgbClr val="2E0C1F"/>
                </a:solidFill>
                <a:latin typeface="+mn-lt"/>
              </a:rPr>
              <a:t>Effective August 14, 2020</a:t>
            </a:r>
            <a:br>
              <a:rPr lang="en-US" sz="3200" b="0" i="0" u="none" strike="noStrike" baseline="0" dirty="0">
                <a:solidFill>
                  <a:srgbClr val="2E0C1F"/>
                </a:solidFill>
                <a:latin typeface="+mn-lt"/>
              </a:rPr>
            </a:br>
            <a:br>
              <a:rPr lang="en-US" sz="3200" b="0" i="0" u="none" strike="noStrike" baseline="0" dirty="0">
                <a:solidFill>
                  <a:srgbClr val="2E0C1F"/>
                </a:solidFill>
                <a:latin typeface="+mn-lt"/>
              </a:rPr>
            </a:br>
            <a:r>
              <a:rPr lang="en-US" sz="3200" b="0" i="0" u="none" strike="noStrike" baseline="0" dirty="0">
                <a:solidFill>
                  <a:srgbClr val="2E0C1F"/>
                </a:solidFill>
                <a:latin typeface="+mn-lt"/>
              </a:rPr>
              <a:t>Based on Notice of Proposed Rulemaking of August 2019</a:t>
            </a:r>
            <a:br>
              <a:rPr lang="en-US" sz="2800" b="0" i="0" u="none" strike="noStrike" baseline="0" dirty="0">
                <a:solidFill>
                  <a:srgbClr val="000000"/>
                </a:solidFill>
                <a:latin typeface="+mn-lt"/>
              </a:rPr>
            </a:br>
            <a:endParaRPr lang="en-US" dirty="0">
              <a:latin typeface="+mn-lt"/>
            </a:endParaRPr>
          </a:p>
        </p:txBody>
      </p:sp>
      <p:sp>
        <p:nvSpPr>
          <p:cNvPr id="3" name="Slide Number Placeholder 2">
            <a:extLst>
              <a:ext uri="{FF2B5EF4-FFF2-40B4-BE49-F238E27FC236}">
                <a16:creationId xmlns:a16="http://schemas.microsoft.com/office/drawing/2014/main" id="{A09D8467-8490-48C3-B3C4-4DFFBD1F2B65}"/>
              </a:ext>
            </a:extLst>
          </p:cNvPr>
          <p:cNvSpPr>
            <a:spLocks noGrp="1"/>
          </p:cNvSpPr>
          <p:nvPr>
            <p:ph type="sldNum" sz="quarter" idx="12"/>
          </p:nvPr>
        </p:nvSpPr>
        <p:spPr/>
        <p:txBody>
          <a:bodyPr/>
          <a:lstStyle/>
          <a:p>
            <a:fld id="{C5C3056E-1632-4A65-A24F-3F10A1450A6E}" type="slidenum">
              <a:rPr lang="en-US" noProof="0" smtClean="0"/>
              <a:t>8</a:t>
            </a:fld>
            <a:endParaRPr lang="en-US" noProof="0" dirty="0"/>
          </a:p>
        </p:txBody>
      </p:sp>
    </p:spTree>
    <p:extLst>
      <p:ext uri="{BB962C8B-B14F-4D97-AF65-F5344CB8AC3E}">
        <p14:creationId xmlns:p14="http://schemas.microsoft.com/office/powerpoint/2010/main" val="82746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Teacher">
            <a:extLst>
              <a:ext uri="{FF2B5EF4-FFF2-40B4-BE49-F238E27FC236}">
                <a16:creationId xmlns:a16="http://schemas.microsoft.com/office/drawing/2014/main" id="{5614277E-CACC-4F9D-8C27-FB73FCBFB485}"/>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925" y="633056"/>
            <a:ext cx="1152000" cy="1152000"/>
          </a:xfrm>
          <a:prstGeom prst="rect">
            <a:avLst/>
          </a:prstGeom>
        </p:spPr>
      </p:pic>
      <p:sp>
        <p:nvSpPr>
          <p:cNvPr id="2" name="Title 1" descr="title">
            <a:extLst>
              <a:ext uri="{FF2B5EF4-FFF2-40B4-BE49-F238E27FC236}">
                <a16:creationId xmlns:a16="http://schemas.microsoft.com/office/drawing/2014/main" id="{AC93C0E1-1796-41B4-AF64-2A823C4C83E8}"/>
              </a:ext>
            </a:extLst>
          </p:cNvPr>
          <p:cNvSpPr>
            <a:spLocks noGrp="1"/>
          </p:cNvSpPr>
          <p:nvPr>
            <p:ph type="title"/>
          </p:nvPr>
        </p:nvSpPr>
        <p:spPr/>
        <p:txBody>
          <a:bodyPr>
            <a:normAutofit/>
          </a:bodyPr>
          <a:lstStyle/>
          <a:p>
            <a:r>
              <a:rPr lang="en-US" dirty="0">
                <a:latin typeface="+mn-lt"/>
              </a:rPr>
              <a:t>What can be shared?</a:t>
            </a:r>
          </a:p>
        </p:txBody>
      </p:sp>
      <p:sp>
        <p:nvSpPr>
          <p:cNvPr id="5" name="Slide Number Placeholder 4">
            <a:extLst>
              <a:ext uri="{FF2B5EF4-FFF2-40B4-BE49-F238E27FC236}">
                <a16:creationId xmlns:a16="http://schemas.microsoft.com/office/drawing/2014/main" id="{849E3668-6BD3-4C20-98C2-5F8243B04C5F}"/>
              </a:ext>
            </a:extLst>
          </p:cNvPr>
          <p:cNvSpPr>
            <a:spLocks noGrp="1"/>
          </p:cNvSpPr>
          <p:nvPr>
            <p:ph type="sldNum" sz="quarter" idx="12"/>
          </p:nvPr>
        </p:nvSpPr>
        <p:spPr/>
        <p:txBody>
          <a:bodyPr/>
          <a:lstStyle/>
          <a:p>
            <a:fld id="{C5C3056E-1632-4A65-A24F-3F10A1450A6E}" type="slidenum">
              <a:rPr lang="en-US" noProof="0" smtClean="0"/>
              <a:t>9</a:t>
            </a:fld>
            <a:endParaRPr lang="en-US" noProof="0" dirty="0"/>
          </a:p>
        </p:txBody>
      </p:sp>
      <p:pic>
        <p:nvPicPr>
          <p:cNvPr id="3074" name="Picture 2" descr="Updates to 42 CFR part 2 – Addiction &amp; Recovery News">
            <a:extLst>
              <a:ext uri="{FF2B5EF4-FFF2-40B4-BE49-F238E27FC236}">
                <a16:creationId xmlns:a16="http://schemas.microsoft.com/office/drawing/2014/main" id="{84BD9E2B-ABF7-4311-81F2-C4A31BE5BFB4}"/>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654301" y="1890225"/>
            <a:ext cx="6235700" cy="4967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782568"/>
      </p:ext>
    </p:extLst>
  </p:cSld>
  <p:clrMapOvr>
    <a:masterClrMapping/>
  </p:clrMapOvr>
</p:sld>
</file>

<file path=ppt/theme/theme1.xml><?xml version="1.0" encoding="utf-8"?>
<a:theme xmlns:a="http://schemas.openxmlformats.org/drawingml/2006/main" name="Dividend">
  <a:themeElements>
    <a:clrScheme name="Custom 11">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Custom 2">
      <a:majorFont>
        <a:latin typeface="Candara"/>
        <a:ea typeface=""/>
        <a:cs typeface=""/>
      </a:majorFont>
      <a:minorFont>
        <a:latin typeface="Candar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ln>
          <a:noFill/>
        </a:ln>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extLst>
    <a:ext uri="{05A4C25C-085E-4340-85A3-A5531E510DB2}">
      <thm15:themeFamily xmlns:thm15="http://schemas.microsoft.com/office/thememl/2012/main" name="Presentation1" id="{F529A05C-9967-417B-A795-0EE2DA56A977}" vid="{B371D623-29EC-4410-98F2-D4F69349AE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0B8FDF75-6DB0-420B-9CE9-4E2094004A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31C3B7-F137-4B62-A714-55F90281BDA7}">
  <ds:schemaRefs>
    <ds:schemaRef ds:uri="http://schemas.microsoft.com/sharepoint/v3/contenttype/forms"/>
  </ds:schemaRefs>
</ds:datastoreItem>
</file>

<file path=customXml/itemProps3.xml><?xml version="1.0" encoding="utf-8"?>
<ds:datastoreItem xmlns:ds="http://schemas.openxmlformats.org/officeDocument/2006/customXml" ds:itemID="{E5732F72-BAE4-4D8F-B5A8-4D4D584BF69E}">
  <ds:schemaRef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Looks like, sounds like</Template>
  <TotalTime>597</TotalTime>
  <Words>3034</Words>
  <Application>Microsoft Office PowerPoint</Application>
  <PresentationFormat>Widescreen</PresentationFormat>
  <Paragraphs>223</Paragraphs>
  <Slides>27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Calibri-Bold</vt:lpstr>
      <vt:lpstr>Calibri-Italic</vt:lpstr>
      <vt:lpstr>Candara</vt:lpstr>
      <vt:lpstr>Helvetica-Condensed-Bold</vt:lpstr>
      <vt:lpstr>Symbol</vt:lpstr>
      <vt:lpstr>Wingdings 2</vt:lpstr>
      <vt:lpstr>Dividend</vt:lpstr>
      <vt:lpstr> 42 CFR Part 2: Updated Rule and differences between HIPAA</vt:lpstr>
      <vt:lpstr>Rules &amp; basics</vt:lpstr>
      <vt:lpstr>As pointed out by Hermione…</vt:lpstr>
      <vt:lpstr>History</vt:lpstr>
      <vt:lpstr>What qualified as a part 2 Provider?</vt:lpstr>
      <vt:lpstr>Is a primary care office under part 2 rule?</vt:lpstr>
      <vt:lpstr>Why make changes to part 2?</vt:lpstr>
      <vt:lpstr>Final Rule amending 42 CFR Part 2 was published July 15, 2020  Effective August 14, 2020  Based on Notice of Proposed Rulemaking of August 2019 </vt:lpstr>
      <vt:lpstr>What can be shared?</vt:lpstr>
      <vt:lpstr>Summary of July 2020 Final Rule</vt:lpstr>
      <vt:lpstr>Summary of Final Rule, cont..</vt:lpstr>
      <vt:lpstr>Ways to share info while in compliance with Part 2:  1. patient written consent 2. Bonafide medical emergency 3. To qualified service organization (QSO)</vt:lpstr>
      <vt:lpstr>Patient Consent: What Must Be Included</vt:lpstr>
      <vt:lpstr>Consent questions       </vt:lpstr>
      <vt:lpstr>Consent questions, cont.       </vt:lpstr>
      <vt:lpstr>Bonafide Medical Emergency</vt:lpstr>
      <vt:lpstr>     Qualified Service Organization (QSO)</vt:lpstr>
      <vt:lpstr>As a Part 2 program, how may we disclose information to law enforcement without written consent?*</vt:lpstr>
      <vt:lpstr>What are the Rule Changes?</vt:lpstr>
      <vt:lpstr>Rule Changes</vt:lpstr>
      <vt:lpstr>Rule Changes</vt:lpstr>
      <vt:lpstr>Rule Changes</vt:lpstr>
      <vt:lpstr>Rule Changes</vt:lpstr>
      <vt:lpstr>Rule Changes</vt:lpstr>
      <vt:lpstr>COORDINATED CARE ORGANIZATIONS (CCO)  OREGON LAW &amp; INFORMATION SHARING SUMMARY (10/04/12)</vt:lpstr>
      <vt:lpstr>COORDINATED CARE ORGANIZATIONS  OREGON LAW &amp; INFORMATION SHARING SUMMARY, cont.</vt:lpstr>
      <vt:lpstr>questions or comments?  Slides can be found here: yam-main drive, “Share” folder, then “UM team info” folder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Purpose of Looks Like - Sounds Like Exercise</dc:title>
  <dc:creator>Traci Dawson</dc:creator>
  <cp:lastModifiedBy>Traci Dawson</cp:lastModifiedBy>
  <cp:revision>57</cp:revision>
  <dcterms:created xsi:type="dcterms:W3CDTF">2021-04-08T23:05:06Z</dcterms:created>
  <dcterms:modified xsi:type="dcterms:W3CDTF">2021-06-29T23:14:12Z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_MarkAsFinal">
    <vt:bool>true</vt:bool>
  </property>
</Properties>
</file>